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5"/>
    <p:sldMasterId id="2147483661" r:id="rId6"/>
    <p:sldMasterId id="2147483673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284" r:id="rId37"/>
    <p:sldId id="285" r:id="rId38"/>
    <p:sldId id="286" r:id="rId39"/>
    <p:sldId id="287" r:id="rId40"/>
    <p:sldId id="288" r:id="rId41"/>
    <p:sldId id="289" r:id="rId42"/>
    <p:sldId id="290" r:id="rId43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GoogleSlidesCustomDataVersion2">
      <go:slidesCustomData xmlns:go="http://customooxmlschemas.google.com/" r:id="rId44" roundtripDataSignature="AMtx7mi1/kAnqTbtfWMsbCAPS6mBHt3MD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EAE230F5-B63E-4042-BE87-AC821CEC3DD1}">
  <a:tblStyle styleId="{EAE230F5-B63E-4042-BE87-AC821CEC3DD1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BF5"/>
          </a:solidFill>
        </a:fill>
      </a:tcStyle>
    </a:wholeTbl>
    <a:band1H>
      <a:tcTxStyle b="off" i="off"/>
      <a:tcStyle>
        <a:fill>
          <a:solidFill>
            <a:srgbClr val="CDD4EA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DD4EA"/>
          </a:solidFill>
        </a:fill>
      </a:tcStyle>
    </a:band1V>
    <a:band2V>
      <a:tcTxStyle b="off" i="off"/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7DB5B4DC-546A-4D99-80D2-61616089EF59}" styleName="Table_1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  <a:tcStyle>
        <a:fill>
          <a:solidFill>
            <a:schemeClr val="accent2">
              <a:alpha val="40000"/>
            </a:schemeClr>
          </a:solidFill>
        </a:fill>
      </a:tcStyle>
    </a:band1H>
    <a:band2H>
      <a:tcTxStyle b="off" i="off"/>
    </a:band2H>
    <a:band1V>
      <a:tcTxStyle b="off" i="off"/>
      <a:tcStyle>
        <a:tcBdr>
          <a:top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TxStyle b="off" i="off"/>
    </a:band2V>
    <a:lastCol>
      <a:tcTxStyle b="on" i="off"/>
      <a:tcStyle>
        <a:tcBdr>
          <a:left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lastCol>
    <a:firstCol>
      <a:tcTxStyle b="on" i="off"/>
      <a:tcStyle>
        <a:tcBdr>
          <a:left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firstCol>
    <a:lastRow>
      <a:tcTxStyle b="on" i="off"/>
      <a:tcStyle>
        <a:tcBdr>
          <a:left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left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chemeClr val="accent2"/>
          </a:solidFill>
        </a:fill>
      </a:tcStyle>
    </a:firstRow>
    <a:neCell>
      <a:tcTxStyle b="off" i="off"/>
    </a:neCell>
    <a:nwCell>
      <a:tcTxStyle b="off" i="off"/>
    </a:nwCell>
  </a:tblStyle>
  <a:tblStyle styleId="{50C8FD42-4B82-4418-8654-3E22A6B7653D}" styleName="Table_2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3F9FA"/>
          </a:solidFill>
        </a:fill>
      </a:tcStyle>
    </a:wholeTbl>
    <a:band1H>
      <a:tcTxStyle b="off" i="off"/>
      <a:tcStyle>
        <a:fill>
          <a:solidFill>
            <a:srgbClr val="E7F3F4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E7F3F4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2.xml"/><Relationship Id="rId20" Type="http://schemas.openxmlformats.org/officeDocument/2006/relationships/slide" Target="slides/slide12.xml"/><Relationship Id="rId42" Type="http://schemas.openxmlformats.org/officeDocument/2006/relationships/slide" Target="slides/slide34.xml"/><Relationship Id="rId41" Type="http://schemas.openxmlformats.org/officeDocument/2006/relationships/slide" Target="slides/slide33.xml"/><Relationship Id="rId22" Type="http://schemas.openxmlformats.org/officeDocument/2006/relationships/slide" Target="slides/slide14.xml"/><Relationship Id="rId44" Type="http://customschemas.google.com/relationships/presentationmetadata" Target="metadata"/><Relationship Id="rId21" Type="http://schemas.openxmlformats.org/officeDocument/2006/relationships/slide" Target="slides/slide13.xml"/><Relationship Id="rId43" Type="http://schemas.openxmlformats.org/officeDocument/2006/relationships/slide" Target="slides/slide35.xml"/><Relationship Id="rId24" Type="http://schemas.openxmlformats.org/officeDocument/2006/relationships/slide" Target="slides/slide16.xml"/><Relationship Id="rId23" Type="http://schemas.openxmlformats.org/officeDocument/2006/relationships/slide" Target="slides/slide15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1.xml"/><Relationship Id="rId26" Type="http://schemas.openxmlformats.org/officeDocument/2006/relationships/slide" Target="slides/slide18.xml"/><Relationship Id="rId25" Type="http://schemas.openxmlformats.org/officeDocument/2006/relationships/slide" Target="slides/slide17.xml"/><Relationship Id="rId28" Type="http://schemas.openxmlformats.org/officeDocument/2006/relationships/slide" Target="slides/slide20.xml"/><Relationship Id="rId27" Type="http://schemas.openxmlformats.org/officeDocument/2006/relationships/slide" Target="slides/slide19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29" Type="http://schemas.openxmlformats.org/officeDocument/2006/relationships/slide" Target="slides/slide21.xml"/><Relationship Id="rId7" Type="http://schemas.openxmlformats.org/officeDocument/2006/relationships/slideMaster" Target="slideMasters/slideMaster3.xml"/><Relationship Id="rId8" Type="http://schemas.openxmlformats.org/officeDocument/2006/relationships/notesMaster" Target="notesMasters/notesMaster1.xml"/><Relationship Id="rId31" Type="http://schemas.openxmlformats.org/officeDocument/2006/relationships/slide" Target="slides/slide23.xml"/><Relationship Id="rId30" Type="http://schemas.openxmlformats.org/officeDocument/2006/relationships/slide" Target="slides/slide22.xml"/><Relationship Id="rId11" Type="http://schemas.openxmlformats.org/officeDocument/2006/relationships/slide" Target="slides/slide3.xml"/><Relationship Id="rId33" Type="http://schemas.openxmlformats.org/officeDocument/2006/relationships/slide" Target="slides/slide25.xml"/><Relationship Id="rId10" Type="http://schemas.openxmlformats.org/officeDocument/2006/relationships/slide" Target="slides/slide2.xml"/><Relationship Id="rId32" Type="http://schemas.openxmlformats.org/officeDocument/2006/relationships/slide" Target="slides/slide24.xml"/><Relationship Id="rId13" Type="http://schemas.openxmlformats.org/officeDocument/2006/relationships/slide" Target="slides/slide5.xml"/><Relationship Id="rId35" Type="http://schemas.openxmlformats.org/officeDocument/2006/relationships/slide" Target="slides/slide27.xml"/><Relationship Id="rId12" Type="http://schemas.openxmlformats.org/officeDocument/2006/relationships/slide" Target="slides/slide4.xml"/><Relationship Id="rId34" Type="http://schemas.openxmlformats.org/officeDocument/2006/relationships/slide" Target="slides/slide26.xml"/><Relationship Id="rId15" Type="http://schemas.openxmlformats.org/officeDocument/2006/relationships/slide" Target="slides/slide7.xml"/><Relationship Id="rId37" Type="http://schemas.openxmlformats.org/officeDocument/2006/relationships/slide" Target="slides/slide29.xml"/><Relationship Id="rId14" Type="http://schemas.openxmlformats.org/officeDocument/2006/relationships/slide" Target="slides/slide6.xml"/><Relationship Id="rId36" Type="http://schemas.openxmlformats.org/officeDocument/2006/relationships/slide" Target="slides/slide28.xml"/><Relationship Id="rId17" Type="http://schemas.openxmlformats.org/officeDocument/2006/relationships/slide" Target="slides/slide9.xml"/><Relationship Id="rId39" Type="http://schemas.openxmlformats.org/officeDocument/2006/relationships/slide" Target="slides/slide31.xml"/><Relationship Id="rId16" Type="http://schemas.openxmlformats.org/officeDocument/2006/relationships/slide" Target="slides/slide8.xml"/><Relationship Id="rId38" Type="http://schemas.openxmlformats.org/officeDocument/2006/relationships/slide" Target="slides/slide30.xml"/><Relationship Id="rId19" Type="http://schemas.openxmlformats.org/officeDocument/2006/relationships/slide" Target="slides/slide11.xml"/><Relationship Id="rId18" Type="http://schemas.openxmlformats.org/officeDocument/2006/relationships/slide" Target="slides/slide10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10" name="Google Shape;210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1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" name="Google Shape;328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29" name="Google Shape;329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1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" name="Google Shape;348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49" name="Google Shape;349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1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5" name="Google Shape;375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76" name="Google Shape;376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1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3" name="Google Shape;383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84" name="Google Shape;384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1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12" name="Google Shape;412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1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Google Shape;427;p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28" name="Google Shape;428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1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3" name="Google Shape;443;p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44" name="Google Shape;444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1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1" name="Google Shape;461;p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62" name="Google Shape;462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1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9" name="Google Shape;469;p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70" name="Google Shape;470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1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7" name="Google Shape;487;p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88" name="Google Shape;488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16" name="Google Shape;216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2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4" name="Google Shape;504;p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05" name="Google Shape;505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2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0" name="Google Shape;520;p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21" name="Google Shape;521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2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6" name="Google Shape;536;p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37" name="Google Shape;537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2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7" name="Google Shape;547;p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48" name="Google Shape;548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2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0" name="Google Shape;560;p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61" name="Google Shape;561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2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8" name="Google Shape;568;p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69" name="Google Shape;569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2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5" name="Google Shape;595;p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96" name="Google Shape;596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2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4" name="Google Shape;614;p2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15" name="Google Shape;615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2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2" name="Google Shape;622;p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23" name="Google Shape;623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2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0" name="Google Shape;640;p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41" name="Google Shape;641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31" name="Google Shape;231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3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8" name="Google Shape;648;p3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49" name="Google Shape;649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3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1" name="Google Shape;671;p3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72" name="Google Shape;672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3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3" name="Google Shape;693;p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94" name="Google Shape;694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p3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5" name="Google Shape;715;p3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16" name="Google Shape;716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3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0" name="Google Shape;740;p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41" name="Google Shape;741;p3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/>
              <a:t>Generation of 3D meshes &gt; blackboard</a:t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3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754" name="Google Shape;754;p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39" name="Google Shape;239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55" name="Google Shape;255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" name="Google Shape;262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63" name="Google Shape;263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93" name="Google Shape;293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01" name="Google Shape;301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" name="Google Shape;320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21" name="Google Shape;321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3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5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9" name="Google Shape;49;p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52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2" name="Google Shape;52;p5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3" name="Google Shape;53;p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4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4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/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/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/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/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/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/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/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/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/>
            </a:lvl9pPr>
          </a:lstStyle>
          <a:p/>
        </p:txBody>
      </p:sp>
      <p:sp>
        <p:nvSpPr>
          <p:cNvPr id="65" name="Google Shape;65;p40"/>
          <p:cNvSpPr txBox="1"/>
          <p:nvPr>
            <p:ph idx="10" type="dt"/>
          </p:nvPr>
        </p:nvSpPr>
        <p:spPr>
          <a:xfrm>
            <a:off x="457200" y="4683919"/>
            <a:ext cx="2133600" cy="3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40"/>
          <p:cNvSpPr txBox="1"/>
          <p:nvPr>
            <p:ph idx="11" type="ftr"/>
          </p:nvPr>
        </p:nvSpPr>
        <p:spPr>
          <a:xfrm>
            <a:off x="3124200" y="4683919"/>
            <a:ext cx="2895600" cy="3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40"/>
          <p:cNvSpPr txBox="1"/>
          <p:nvPr>
            <p:ph idx="12" type="sldNum"/>
          </p:nvPr>
        </p:nvSpPr>
        <p:spPr>
          <a:xfrm>
            <a:off x="6553200" y="4683919"/>
            <a:ext cx="2133600" cy="3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5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54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71" name="Google Shape;71;p54"/>
          <p:cNvSpPr txBox="1"/>
          <p:nvPr>
            <p:ph idx="10" type="dt"/>
          </p:nvPr>
        </p:nvSpPr>
        <p:spPr>
          <a:xfrm>
            <a:off x="457200" y="4683919"/>
            <a:ext cx="2133600" cy="3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54"/>
          <p:cNvSpPr txBox="1"/>
          <p:nvPr>
            <p:ph idx="11" type="ftr"/>
          </p:nvPr>
        </p:nvSpPr>
        <p:spPr>
          <a:xfrm>
            <a:off x="3124200" y="4683919"/>
            <a:ext cx="2895600" cy="3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54"/>
          <p:cNvSpPr txBox="1"/>
          <p:nvPr>
            <p:ph idx="12" type="sldNum"/>
          </p:nvPr>
        </p:nvSpPr>
        <p:spPr>
          <a:xfrm>
            <a:off x="6553200" y="4683919"/>
            <a:ext cx="2133600" cy="3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5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5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/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9pPr>
          </a:lstStyle>
          <a:p/>
        </p:txBody>
      </p:sp>
      <p:sp>
        <p:nvSpPr>
          <p:cNvPr id="77" name="Google Shape;77;p55"/>
          <p:cNvSpPr txBox="1"/>
          <p:nvPr>
            <p:ph idx="10" type="dt"/>
          </p:nvPr>
        </p:nvSpPr>
        <p:spPr>
          <a:xfrm>
            <a:off x="457200" y="4683919"/>
            <a:ext cx="2133600" cy="3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55"/>
          <p:cNvSpPr txBox="1"/>
          <p:nvPr>
            <p:ph idx="11" type="ftr"/>
          </p:nvPr>
        </p:nvSpPr>
        <p:spPr>
          <a:xfrm>
            <a:off x="3124200" y="4683919"/>
            <a:ext cx="2895600" cy="3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55"/>
          <p:cNvSpPr txBox="1"/>
          <p:nvPr>
            <p:ph idx="12" type="sldNum"/>
          </p:nvPr>
        </p:nvSpPr>
        <p:spPr>
          <a:xfrm>
            <a:off x="6553200" y="4683919"/>
            <a:ext cx="2133600" cy="3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5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5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9pPr>
          </a:lstStyle>
          <a:p/>
        </p:txBody>
      </p:sp>
      <p:sp>
        <p:nvSpPr>
          <p:cNvPr id="83" name="Google Shape;83;p5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9pPr>
          </a:lstStyle>
          <a:p/>
        </p:txBody>
      </p:sp>
      <p:sp>
        <p:nvSpPr>
          <p:cNvPr id="84" name="Google Shape;84;p56"/>
          <p:cNvSpPr txBox="1"/>
          <p:nvPr>
            <p:ph idx="10" type="dt"/>
          </p:nvPr>
        </p:nvSpPr>
        <p:spPr>
          <a:xfrm>
            <a:off x="457200" y="4683919"/>
            <a:ext cx="2133600" cy="3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56"/>
          <p:cNvSpPr txBox="1"/>
          <p:nvPr>
            <p:ph idx="11" type="ftr"/>
          </p:nvPr>
        </p:nvSpPr>
        <p:spPr>
          <a:xfrm>
            <a:off x="3124200" y="4683919"/>
            <a:ext cx="2895600" cy="3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56"/>
          <p:cNvSpPr txBox="1"/>
          <p:nvPr>
            <p:ph idx="12" type="sldNum"/>
          </p:nvPr>
        </p:nvSpPr>
        <p:spPr>
          <a:xfrm>
            <a:off x="6553200" y="4683919"/>
            <a:ext cx="2133600" cy="3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5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57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9pPr>
          </a:lstStyle>
          <a:p/>
        </p:txBody>
      </p:sp>
      <p:sp>
        <p:nvSpPr>
          <p:cNvPr id="90" name="Google Shape;90;p5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9pPr>
          </a:lstStyle>
          <a:p/>
        </p:txBody>
      </p:sp>
      <p:sp>
        <p:nvSpPr>
          <p:cNvPr id="91" name="Google Shape;91;p57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9pPr>
          </a:lstStyle>
          <a:p/>
        </p:txBody>
      </p:sp>
      <p:sp>
        <p:nvSpPr>
          <p:cNvPr id="92" name="Google Shape;92;p5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9pPr>
          </a:lstStyle>
          <a:p/>
        </p:txBody>
      </p:sp>
      <p:sp>
        <p:nvSpPr>
          <p:cNvPr id="93" name="Google Shape;93;p57"/>
          <p:cNvSpPr txBox="1"/>
          <p:nvPr>
            <p:ph idx="10" type="dt"/>
          </p:nvPr>
        </p:nvSpPr>
        <p:spPr>
          <a:xfrm>
            <a:off x="457200" y="4683919"/>
            <a:ext cx="2133600" cy="3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57"/>
          <p:cNvSpPr txBox="1"/>
          <p:nvPr>
            <p:ph idx="11" type="ftr"/>
          </p:nvPr>
        </p:nvSpPr>
        <p:spPr>
          <a:xfrm>
            <a:off x="3124200" y="4683919"/>
            <a:ext cx="2895600" cy="3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57"/>
          <p:cNvSpPr txBox="1"/>
          <p:nvPr>
            <p:ph idx="12" type="sldNum"/>
          </p:nvPr>
        </p:nvSpPr>
        <p:spPr>
          <a:xfrm>
            <a:off x="6553200" y="4683919"/>
            <a:ext cx="2133600" cy="3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ólo el título" type="titleOnly">
  <p:cSld name="TITLE_ONLY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5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58"/>
          <p:cNvSpPr txBox="1"/>
          <p:nvPr>
            <p:ph idx="10" type="dt"/>
          </p:nvPr>
        </p:nvSpPr>
        <p:spPr>
          <a:xfrm>
            <a:off x="457200" y="4683919"/>
            <a:ext cx="2133600" cy="3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58"/>
          <p:cNvSpPr txBox="1"/>
          <p:nvPr>
            <p:ph idx="11" type="ftr"/>
          </p:nvPr>
        </p:nvSpPr>
        <p:spPr>
          <a:xfrm>
            <a:off x="3124200" y="4683919"/>
            <a:ext cx="2895600" cy="3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58"/>
          <p:cNvSpPr txBox="1"/>
          <p:nvPr>
            <p:ph idx="12" type="sldNum"/>
          </p:nvPr>
        </p:nvSpPr>
        <p:spPr>
          <a:xfrm>
            <a:off x="6553200" y="4683919"/>
            <a:ext cx="2133600" cy="3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59"/>
          <p:cNvSpPr txBox="1"/>
          <p:nvPr>
            <p:ph idx="10" type="dt"/>
          </p:nvPr>
        </p:nvSpPr>
        <p:spPr>
          <a:xfrm>
            <a:off x="457200" y="4683919"/>
            <a:ext cx="2133600" cy="3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59"/>
          <p:cNvSpPr txBox="1"/>
          <p:nvPr>
            <p:ph idx="11" type="ftr"/>
          </p:nvPr>
        </p:nvSpPr>
        <p:spPr>
          <a:xfrm>
            <a:off x="3124200" y="4683919"/>
            <a:ext cx="2895600" cy="3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59"/>
          <p:cNvSpPr txBox="1"/>
          <p:nvPr>
            <p:ph idx="12" type="sldNum"/>
          </p:nvPr>
        </p:nvSpPr>
        <p:spPr>
          <a:xfrm>
            <a:off x="6553200" y="4683919"/>
            <a:ext cx="2133600" cy="3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8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" name="Google Shape;15;p38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1pPr>
            <a:lvl2pPr indent="-317500" lvl="1" marL="914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indent="-317500" lvl="2" marL="1371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indent="-317500" lvl="3" marL="18288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indent="-317500" lvl="4" marL="22860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indent="-317500" lvl="5" marL="2743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16" name="Google Shape;16;p3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" name="Google Shape;17;p3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" name="Google Shape;18;p3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60"/>
          <p:cNvSpPr txBox="1"/>
          <p:nvPr>
            <p:ph type="title"/>
          </p:nvPr>
        </p:nvSpPr>
        <p:spPr>
          <a:xfrm>
            <a:off x="457200" y="204788"/>
            <a:ext cx="30084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60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9pPr>
          </a:lstStyle>
          <a:p/>
        </p:txBody>
      </p:sp>
      <p:sp>
        <p:nvSpPr>
          <p:cNvPr id="108" name="Google Shape;108;p60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9pPr>
          </a:lstStyle>
          <a:p/>
        </p:txBody>
      </p:sp>
      <p:sp>
        <p:nvSpPr>
          <p:cNvPr id="109" name="Google Shape;109;p60"/>
          <p:cNvSpPr txBox="1"/>
          <p:nvPr>
            <p:ph idx="10" type="dt"/>
          </p:nvPr>
        </p:nvSpPr>
        <p:spPr>
          <a:xfrm>
            <a:off x="457200" y="4683919"/>
            <a:ext cx="2133600" cy="3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60"/>
          <p:cNvSpPr txBox="1"/>
          <p:nvPr>
            <p:ph idx="11" type="ftr"/>
          </p:nvPr>
        </p:nvSpPr>
        <p:spPr>
          <a:xfrm>
            <a:off x="3124200" y="4683919"/>
            <a:ext cx="2895600" cy="3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60"/>
          <p:cNvSpPr txBox="1"/>
          <p:nvPr>
            <p:ph idx="12" type="sldNum"/>
          </p:nvPr>
        </p:nvSpPr>
        <p:spPr>
          <a:xfrm>
            <a:off x="6553200" y="4683919"/>
            <a:ext cx="2133600" cy="3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61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61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5" name="Google Shape;115;p61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9pPr>
          </a:lstStyle>
          <a:p/>
        </p:txBody>
      </p:sp>
      <p:sp>
        <p:nvSpPr>
          <p:cNvPr id="116" name="Google Shape;116;p61"/>
          <p:cNvSpPr txBox="1"/>
          <p:nvPr>
            <p:ph idx="10" type="dt"/>
          </p:nvPr>
        </p:nvSpPr>
        <p:spPr>
          <a:xfrm>
            <a:off x="457200" y="4683919"/>
            <a:ext cx="2133600" cy="3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61"/>
          <p:cNvSpPr txBox="1"/>
          <p:nvPr>
            <p:ph idx="11" type="ftr"/>
          </p:nvPr>
        </p:nvSpPr>
        <p:spPr>
          <a:xfrm>
            <a:off x="3124200" y="4683919"/>
            <a:ext cx="2895600" cy="3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p61"/>
          <p:cNvSpPr txBox="1"/>
          <p:nvPr>
            <p:ph idx="12" type="sldNum"/>
          </p:nvPr>
        </p:nvSpPr>
        <p:spPr>
          <a:xfrm>
            <a:off x="6553200" y="4683919"/>
            <a:ext cx="2133600" cy="3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6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p6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122" name="Google Shape;122;p62"/>
          <p:cNvSpPr txBox="1"/>
          <p:nvPr>
            <p:ph idx="10" type="dt"/>
          </p:nvPr>
        </p:nvSpPr>
        <p:spPr>
          <a:xfrm>
            <a:off x="457200" y="4683919"/>
            <a:ext cx="2133600" cy="3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p62"/>
          <p:cNvSpPr txBox="1"/>
          <p:nvPr>
            <p:ph idx="11" type="ftr"/>
          </p:nvPr>
        </p:nvSpPr>
        <p:spPr>
          <a:xfrm>
            <a:off x="3124200" y="4683919"/>
            <a:ext cx="2895600" cy="3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" name="Google Shape;124;p62"/>
          <p:cNvSpPr txBox="1"/>
          <p:nvPr>
            <p:ph idx="12" type="sldNum"/>
          </p:nvPr>
        </p:nvSpPr>
        <p:spPr>
          <a:xfrm>
            <a:off x="6553200" y="4683919"/>
            <a:ext cx="2133600" cy="3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6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p6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128" name="Google Shape;128;p63"/>
          <p:cNvSpPr txBox="1"/>
          <p:nvPr>
            <p:ph idx="10" type="dt"/>
          </p:nvPr>
        </p:nvSpPr>
        <p:spPr>
          <a:xfrm>
            <a:off x="457200" y="4683919"/>
            <a:ext cx="2133600" cy="3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" name="Google Shape;129;p63"/>
          <p:cNvSpPr txBox="1"/>
          <p:nvPr>
            <p:ph idx="11" type="ftr"/>
          </p:nvPr>
        </p:nvSpPr>
        <p:spPr>
          <a:xfrm>
            <a:off x="3124200" y="4683919"/>
            <a:ext cx="2895600" cy="3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" name="Google Shape;130;p63"/>
          <p:cNvSpPr txBox="1"/>
          <p:nvPr>
            <p:ph idx="12" type="sldNum"/>
          </p:nvPr>
        </p:nvSpPr>
        <p:spPr>
          <a:xfrm>
            <a:off x="6553200" y="4683919"/>
            <a:ext cx="2133600" cy="3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4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9" name="Google Shape;139;p4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9pPr>
          </a:lstStyle>
          <a:p/>
        </p:txBody>
      </p:sp>
      <p:sp>
        <p:nvSpPr>
          <p:cNvPr id="140" name="Google Shape;140;p4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9pPr>
          </a:lstStyle>
          <a:p/>
        </p:txBody>
      </p:sp>
      <p:sp>
        <p:nvSpPr>
          <p:cNvPr id="141" name="Google Shape;141;p4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43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4" name="Google Shape;144;p43"/>
          <p:cNvSpPr txBox="1"/>
          <p:nvPr>
            <p:ph idx="1" type="subTitle"/>
          </p:nvPr>
        </p:nvSpPr>
        <p:spPr>
          <a:xfrm>
            <a:off x="1143000" y="2701529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145" name="Google Shape;145;p4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9pPr>
          </a:lstStyle>
          <a:p/>
        </p:txBody>
      </p:sp>
      <p:sp>
        <p:nvSpPr>
          <p:cNvPr id="146" name="Google Shape;146;p4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9pPr>
          </a:lstStyle>
          <a:p/>
        </p:txBody>
      </p:sp>
      <p:sp>
        <p:nvSpPr>
          <p:cNvPr id="147" name="Google Shape;147;p4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" type="objOnly">
  <p:cSld name="OBJECT_ONLY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64"/>
          <p:cNvSpPr txBox="1"/>
          <p:nvPr>
            <p:ph idx="1" type="body"/>
          </p:nvPr>
        </p:nvSpPr>
        <p:spPr>
          <a:xfrm>
            <a:off x="457200" y="205979"/>
            <a:ext cx="8229600" cy="43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2pPr>
            <a:lvl3pPr indent="-3238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6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2" name="Google Shape;152;p65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53" name="Google Shape;153;p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9pPr>
          </a:lstStyle>
          <a:p/>
        </p:txBody>
      </p:sp>
      <p:sp>
        <p:nvSpPr>
          <p:cNvPr id="154" name="Google Shape;154;p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9pPr>
          </a:lstStyle>
          <a:p/>
        </p:txBody>
      </p:sp>
      <p:sp>
        <p:nvSpPr>
          <p:cNvPr id="155" name="Google Shape;155;p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66"/>
          <p:cNvSpPr txBox="1"/>
          <p:nvPr>
            <p:ph type="title"/>
          </p:nvPr>
        </p:nvSpPr>
        <p:spPr>
          <a:xfrm>
            <a:off x="623888" y="1282303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8" name="Google Shape;158;p66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59" name="Google Shape;159;p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9pPr>
          </a:lstStyle>
          <a:p/>
        </p:txBody>
      </p:sp>
      <p:sp>
        <p:nvSpPr>
          <p:cNvPr id="160" name="Google Shape;160;p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9pPr>
          </a:lstStyle>
          <a:p/>
        </p:txBody>
      </p:sp>
      <p:sp>
        <p:nvSpPr>
          <p:cNvPr id="161" name="Google Shape;161;p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4" name="Google Shape;164;p67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65" name="Google Shape;165;p67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66" name="Google Shape;166;p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9pPr>
          </a:lstStyle>
          <a:p/>
        </p:txBody>
      </p:sp>
      <p:sp>
        <p:nvSpPr>
          <p:cNvPr id="167" name="Google Shape;167;p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9pPr>
          </a:lstStyle>
          <a:p/>
        </p:txBody>
      </p:sp>
      <p:sp>
        <p:nvSpPr>
          <p:cNvPr id="168" name="Google Shape;168;p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1" name="Google Shape;21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68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1" name="Google Shape;171;p68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72" name="Google Shape;172;p68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73" name="Google Shape;173;p68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74" name="Google Shape;174;p68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75" name="Google Shape;175;p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9pPr>
          </a:lstStyle>
          <a:p/>
        </p:txBody>
      </p:sp>
      <p:sp>
        <p:nvSpPr>
          <p:cNvPr id="176" name="Google Shape;176;p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9pPr>
          </a:lstStyle>
          <a:p/>
        </p:txBody>
      </p:sp>
      <p:sp>
        <p:nvSpPr>
          <p:cNvPr id="177" name="Google Shape;177;p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9pPr>
          </a:lstStyle>
          <a:p/>
        </p:txBody>
      </p:sp>
      <p:sp>
        <p:nvSpPr>
          <p:cNvPr id="180" name="Google Shape;180;p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9pPr>
          </a:lstStyle>
          <a:p/>
        </p:txBody>
      </p:sp>
      <p:sp>
        <p:nvSpPr>
          <p:cNvPr id="181" name="Google Shape;181;p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70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4" name="Google Shape;184;p70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810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619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238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indent="-3238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indent="-3238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185" name="Google Shape;185;p70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86" name="Google Shape;186;p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9pPr>
          </a:lstStyle>
          <a:p/>
        </p:txBody>
      </p:sp>
      <p:sp>
        <p:nvSpPr>
          <p:cNvPr id="187" name="Google Shape;187;p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9pPr>
          </a:lstStyle>
          <a:p/>
        </p:txBody>
      </p:sp>
      <p:sp>
        <p:nvSpPr>
          <p:cNvPr id="188" name="Google Shape;188;p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71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1" name="Google Shape;191;p71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2" name="Google Shape;192;p71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93" name="Google Shape;193;p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9pPr>
          </a:lstStyle>
          <a:p/>
        </p:txBody>
      </p:sp>
      <p:sp>
        <p:nvSpPr>
          <p:cNvPr id="194" name="Google Shape;194;p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9pPr>
          </a:lstStyle>
          <a:p/>
        </p:txBody>
      </p:sp>
      <p:sp>
        <p:nvSpPr>
          <p:cNvPr id="195" name="Google Shape;195;p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7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8" name="Google Shape;198;p72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99" name="Google Shape;199;p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9pPr>
          </a:lstStyle>
          <a:p/>
        </p:txBody>
      </p:sp>
      <p:sp>
        <p:nvSpPr>
          <p:cNvPr id="200" name="Google Shape;200;p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9pPr>
          </a:lstStyle>
          <a:p/>
        </p:txBody>
      </p:sp>
      <p:sp>
        <p:nvSpPr>
          <p:cNvPr id="201" name="Google Shape;201;p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73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04" name="Google Shape;204;p73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05" name="Google Shape;205;p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9pPr>
          </a:lstStyle>
          <a:p/>
        </p:txBody>
      </p:sp>
      <p:sp>
        <p:nvSpPr>
          <p:cNvPr id="206" name="Google Shape;206;p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9pPr>
          </a:lstStyle>
          <a:p/>
        </p:txBody>
      </p:sp>
      <p:sp>
        <p:nvSpPr>
          <p:cNvPr id="207" name="Google Shape;207;p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" name="Google Shape;24;p4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" name="Google Shape;25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" name="Google Shape;28;p4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4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3" name="Google Shape;33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48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6" name="Google Shape;36;p48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7" name="Google Shape;37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49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0" name="Google Shape;40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5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50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4" name="Google Shape;44;p50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5" name="Google Shape;45;p50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6" name="Google Shape;46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2" Type="http://schemas.openxmlformats.org/officeDocument/2006/relationships/theme" Target="../theme/theme4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33.xml"/><Relationship Id="rId13" Type="http://schemas.openxmlformats.org/officeDocument/2006/relationships/theme" Target="../theme/theme3.xml"/><Relationship Id="rId1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24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3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9" name="Google Shape;59;p39"/>
          <p:cNvSpPr txBox="1"/>
          <p:nvPr>
            <p:ph idx="10" type="dt"/>
          </p:nvPr>
        </p:nvSpPr>
        <p:spPr>
          <a:xfrm>
            <a:off x="457200" y="4683919"/>
            <a:ext cx="2133600" cy="3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39"/>
          <p:cNvSpPr txBox="1"/>
          <p:nvPr>
            <p:ph idx="11" type="ftr"/>
          </p:nvPr>
        </p:nvSpPr>
        <p:spPr>
          <a:xfrm>
            <a:off x="3124200" y="4683919"/>
            <a:ext cx="2895600" cy="3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39"/>
          <p:cNvSpPr txBox="1"/>
          <p:nvPr>
            <p:ph idx="12" type="sldNum"/>
          </p:nvPr>
        </p:nvSpPr>
        <p:spPr>
          <a:xfrm>
            <a:off x="6553200" y="4683919"/>
            <a:ext cx="2133600" cy="3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4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" name="Google Shape;133;p41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4" name="Google Shape;134;p4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5" name="Google Shape;135;p4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6" name="Google Shape;136;p4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Relationship Id="rId4" Type="http://schemas.openxmlformats.org/officeDocument/2006/relationships/image" Target="../media/image16.png"/><Relationship Id="rId5" Type="http://schemas.openxmlformats.org/officeDocument/2006/relationships/image" Target="../media/image22.png"/><Relationship Id="rId6" Type="http://schemas.openxmlformats.org/officeDocument/2006/relationships/image" Target="../media/image12.png"/><Relationship Id="rId7" Type="http://schemas.openxmlformats.org/officeDocument/2006/relationships/image" Target="../media/image26.png"/><Relationship Id="rId8" Type="http://schemas.openxmlformats.org/officeDocument/2006/relationships/image" Target="../media/image4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Relationship Id="rId4" Type="http://schemas.openxmlformats.org/officeDocument/2006/relationships/image" Target="../media/image2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30.png"/><Relationship Id="rId8" Type="http://schemas.openxmlformats.org/officeDocument/2006/relationships/image" Target="../media/image3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Relationship Id="rId4" Type="http://schemas.openxmlformats.org/officeDocument/2006/relationships/image" Target="../media/image43.png"/><Relationship Id="rId9" Type="http://schemas.openxmlformats.org/officeDocument/2006/relationships/image" Target="../media/image30.png"/><Relationship Id="rId5" Type="http://schemas.openxmlformats.org/officeDocument/2006/relationships/image" Target="../media/image32.png"/><Relationship Id="rId6" Type="http://schemas.openxmlformats.org/officeDocument/2006/relationships/image" Target="../media/image29.png"/><Relationship Id="rId7" Type="http://schemas.openxmlformats.org/officeDocument/2006/relationships/image" Target="../media/image20.png"/><Relationship Id="rId8" Type="http://schemas.openxmlformats.org/officeDocument/2006/relationships/image" Target="../media/image2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8.png"/><Relationship Id="rId4" Type="http://schemas.openxmlformats.org/officeDocument/2006/relationships/image" Target="../media/image47.png"/><Relationship Id="rId5" Type="http://schemas.openxmlformats.org/officeDocument/2006/relationships/image" Target="../media/image39.png"/><Relationship Id="rId6" Type="http://schemas.openxmlformats.org/officeDocument/2006/relationships/image" Target="../media/image37.png"/><Relationship Id="rId7" Type="http://schemas.openxmlformats.org/officeDocument/2006/relationships/image" Target="../media/image4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8.png"/><Relationship Id="rId4" Type="http://schemas.openxmlformats.org/officeDocument/2006/relationships/image" Target="../media/image59.png"/><Relationship Id="rId5" Type="http://schemas.openxmlformats.org/officeDocument/2006/relationships/image" Target="../media/image42.png"/><Relationship Id="rId6" Type="http://schemas.openxmlformats.org/officeDocument/2006/relationships/image" Target="../media/image52.png"/><Relationship Id="rId7" Type="http://schemas.openxmlformats.org/officeDocument/2006/relationships/image" Target="../media/image4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4.png"/><Relationship Id="rId4" Type="http://schemas.openxmlformats.org/officeDocument/2006/relationships/image" Target="../media/image44.png"/><Relationship Id="rId5" Type="http://schemas.openxmlformats.org/officeDocument/2006/relationships/image" Target="../media/image42.png"/><Relationship Id="rId6" Type="http://schemas.openxmlformats.org/officeDocument/2006/relationships/image" Target="../media/image52.png"/><Relationship Id="rId7" Type="http://schemas.openxmlformats.org/officeDocument/2006/relationships/image" Target="../media/image4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5.png"/><Relationship Id="rId4" Type="http://schemas.openxmlformats.org/officeDocument/2006/relationships/image" Target="../media/image60.png"/><Relationship Id="rId5" Type="http://schemas.openxmlformats.org/officeDocument/2006/relationships/image" Target="../media/image56.png"/><Relationship Id="rId6" Type="http://schemas.openxmlformats.org/officeDocument/2006/relationships/image" Target="../media/image51.png"/><Relationship Id="rId7" Type="http://schemas.openxmlformats.org/officeDocument/2006/relationships/image" Target="../media/image4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74.png"/><Relationship Id="rId4" Type="http://schemas.openxmlformats.org/officeDocument/2006/relationships/image" Target="../media/image60.png"/><Relationship Id="rId5" Type="http://schemas.openxmlformats.org/officeDocument/2006/relationships/image" Target="../media/image56.png"/><Relationship Id="rId6" Type="http://schemas.openxmlformats.org/officeDocument/2006/relationships/image" Target="../media/image51.png"/><Relationship Id="rId7" Type="http://schemas.openxmlformats.org/officeDocument/2006/relationships/image" Target="../media/image4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8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89.png"/><Relationship Id="rId4" Type="http://schemas.openxmlformats.org/officeDocument/2006/relationships/image" Target="../media/image6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8.png"/><Relationship Id="rId4" Type="http://schemas.openxmlformats.org/officeDocument/2006/relationships/image" Target="../media/image47.png"/><Relationship Id="rId5" Type="http://schemas.openxmlformats.org/officeDocument/2006/relationships/image" Target="../media/image37.png"/><Relationship Id="rId6" Type="http://schemas.openxmlformats.org/officeDocument/2006/relationships/image" Target="../media/image41.png"/><Relationship Id="rId7" Type="http://schemas.openxmlformats.org/officeDocument/2006/relationships/image" Target="../media/image39.png"/><Relationship Id="rId8" Type="http://schemas.openxmlformats.org/officeDocument/2006/relationships/image" Target="../media/image7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79.png"/><Relationship Id="rId4" Type="http://schemas.openxmlformats.org/officeDocument/2006/relationships/image" Target="../media/image68.png"/><Relationship Id="rId5" Type="http://schemas.openxmlformats.org/officeDocument/2006/relationships/image" Target="../media/image84.png"/><Relationship Id="rId6" Type="http://schemas.openxmlformats.org/officeDocument/2006/relationships/image" Target="../media/image7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5.png"/><Relationship Id="rId4" Type="http://schemas.openxmlformats.org/officeDocument/2006/relationships/image" Target="../media/image51.png"/><Relationship Id="rId5" Type="http://schemas.openxmlformats.org/officeDocument/2006/relationships/image" Target="../media/image88.png"/><Relationship Id="rId6" Type="http://schemas.openxmlformats.org/officeDocument/2006/relationships/image" Target="../media/image8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75.png"/><Relationship Id="rId4" Type="http://schemas.openxmlformats.org/officeDocument/2006/relationships/image" Target="../media/image85.png"/><Relationship Id="rId5" Type="http://schemas.openxmlformats.org/officeDocument/2006/relationships/image" Target="../media/image70.png"/><Relationship Id="rId6" Type="http://schemas.openxmlformats.org/officeDocument/2006/relationships/image" Target="../media/image78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75.png"/><Relationship Id="rId4" Type="http://schemas.openxmlformats.org/officeDocument/2006/relationships/image" Target="../media/image85.png"/><Relationship Id="rId5" Type="http://schemas.openxmlformats.org/officeDocument/2006/relationships/image" Target="../media/image70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75.png"/><Relationship Id="rId4" Type="http://schemas.openxmlformats.org/officeDocument/2006/relationships/image" Target="../media/image85.png"/><Relationship Id="rId5" Type="http://schemas.openxmlformats.org/officeDocument/2006/relationships/image" Target="../media/image70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75.png"/><Relationship Id="rId4" Type="http://schemas.openxmlformats.org/officeDocument/2006/relationships/image" Target="../media/image85.png"/><Relationship Id="rId5" Type="http://schemas.openxmlformats.org/officeDocument/2006/relationships/image" Target="../media/image70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83.png"/><Relationship Id="rId4" Type="http://schemas.openxmlformats.org/officeDocument/2006/relationships/image" Target="../media/image87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8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3.png"/><Relationship Id="rId4" Type="http://schemas.openxmlformats.org/officeDocument/2006/relationships/image" Target="../media/image4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1" Type="http://schemas.openxmlformats.org/officeDocument/2006/relationships/image" Target="../media/image3.png"/><Relationship Id="rId10" Type="http://schemas.openxmlformats.org/officeDocument/2006/relationships/image" Target="../media/image2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image" Target="../media/image50.png"/><Relationship Id="rId9" Type="http://schemas.openxmlformats.org/officeDocument/2006/relationships/image" Target="../media/image6.png"/><Relationship Id="rId5" Type="http://schemas.openxmlformats.org/officeDocument/2006/relationships/image" Target="../media/image4.png"/><Relationship Id="rId6" Type="http://schemas.openxmlformats.org/officeDocument/2006/relationships/image" Target="../media/image10.png"/><Relationship Id="rId7" Type="http://schemas.openxmlformats.org/officeDocument/2006/relationships/image" Target="../media/image15.png"/><Relationship Id="rId8" Type="http://schemas.openxmlformats.org/officeDocument/2006/relationships/image" Target="../media/image2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Relationship Id="rId4" Type="http://schemas.openxmlformats.org/officeDocument/2006/relationships/image" Target="../media/image4.png"/><Relationship Id="rId9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6.png"/><Relationship Id="rId7" Type="http://schemas.openxmlformats.org/officeDocument/2006/relationships/image" Target="../media/image34.png"/><Relationship Id="rId8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"/>
          <p:cNvSpPr txBox="1"/>
          <p:nvPr/>
        </p:nvSpPr>
        <p:spPr>
          <a:xfrm>
            <a:off x="3887366" y="1731527"/>
            <a:ext cx="4835700" cy="10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2019300" lvl="0" marL="20193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b="1" i="1" lang="es" sz="33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Electiva - </a:t>
            </a:r>
            <a:r>
              <a:rPr b="0" i="0" lang="es" sz="33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Reconocimiento de Patrones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1"/>
          <p:cNvSpPr txBox="1"/>
          <p:nvPr/>
        </p:nvSpPr>
        <p:spPr>
          <a:xfrm>
            <a:off x="6305162" y="2816409"/>
            <a:ext cx="20295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s" sz="15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Ingeniería de Software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10"/>
          <p:cNvSpPr txBox="1"/>
          <p:nvPr/>
        </p:nvSpPr>
        <p:spPr>
          <a:xfrm>
            <a:off x="228600" y="114300"/>
            <a:ext cx="60486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s" sz="3200" u="none" cap="none" strike="noStrike">
                <a:solidFill>
                  <a:srgbClr val="FF9300"/>
                </a:solidFill>
                <a:latin typeface="Trebuchet MS"/>
                <a:ea typeface="Trebuchet MS"/>
                <a:cs typeface="Trebuchet MS"/>
                <a:sym typeface="Trebuchet MS"/>
              </a:rPr>
              <a:t>3. Extracción de Características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" name="Google Shape;332;p10"/>
          <p:cNvSpPr txBox="1"/>
          <p:nvPr>
            <p:ph idx="12" type="sldNum"/>
          </p:nvPr>
        </p:nvSpPr>
        <p:spPr>
          <a:xfrm>
            <a:off x="6553200" y="4683919"/>
            <a:ext cx="2133600" cy="3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"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33" name="Google Shape;333;p10"/>
          <p:cNvSpPr txBox="1"/>
          <p:nvPr/>
        </p:nvSpPr>
        <p:spPr>
          <a:xfrm>
            <a:off x="76200" y="4862513"/>
            <a:ext cx="27816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200" u="none" cap="none" strike="noStrike">
                <a:solidFill>
                  <a:srgbClr val="595959"/>
                </a:solidFill>
                <a:latin typeface="Trebuchet MS"/>
                <a:ea typeface="Trebuchet MS"/>
                <a:cs typeface="Trebuchet MS"/>
                <a:sym typeface="Trebuchet MS"/>
              </a:rPr>
              <a:t>PAT01_FormulacionMetodologica.pptx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" name="Google Shape;334;p10"/>
          <p:cNvSpPr/>
          <p:nvPr/>
        </p:nvSpPr>
        <p:spPr>
          <a:xfrm>
            <a:off x="3276600" y="2496863"/>
            <a:ext cx="1219200" cy="4002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35" name="Google Shape;335;p10"/>
          <p:cNvCxnSpPr>
            <a:endCxn id="334" idx="1"/>
          </p:cNvCxnSpPr>
          <p:nvPr/>
        </p:nvCxnSpPr>
        <p:spPr>
          <a:xfrm>
            <a:off x="2651700" y="2695763"/>
            <a:ext cx="624900" cy="1200"/>
          </a:xfrm>
          <a:prstGeom prst="straightConnector1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36" name="Google Shape;336;p10"/>
          <p:cNvCxnSpPr>
            <a:stCxn id="334" idx="3"/>
          </p:cNvCxnSpPr>
          <p:nvPr/>
        </p:nvCxnSpPr>
        <p:spPr>
          <a:xfrm>
            <a:off x="4495800" y="2696963"/>
            <a:ext cx="813600" cy="0"/>
          </a:xfrm>
          <a:prstGeom prst="straightConnector1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337" name="Google Shape;337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2432" y="2021560"/>
            <a:ext cx="1370406" cy="137773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22266" y="1643720"/>
            <a:ext cx="381000" cy="295274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10"/>
          <p:cNvSpPr/>
          <p:nvPr/>
        </p:nvSpPr>
        <p:spPr>
          <a:xfrm>
            <a:off x="575533" y="898097"/>
            <a:ext cx="50388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Para cada objeto se extraen M características…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Google Shape;340;p10"/>
          <p:cNvSpPr/>
          <p:nvPr/>
        </p:nvSpPr>
        <p:spPr>
          <a:xfrm>
            <a:off x="5250215" y="2959439"/>
            <a:ext cx="33516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Característica ‘j’ de Objeto ‘i’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1" name="Google Shape;341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08887" y="2600817"/>
            <a:ext cx="400050" cy="257175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10"/>
          <p:cNvSpPr/>
          <p:nvPr/>
        </p:nvSpPr>
        <p:spPr>
          <a:xfrm>
            <a:off x="3818760" y="3796773"/>
            <a:ext cx="646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para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3" name="Google Shape;343;p1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837606" y="3783068"/>
            <a:ext cx="1666877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1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639427" y="2513779"/>
            <a:ext cx="295275" cy="3524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1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945712" y="3786023"/>
            <a:ext cx="1876425" cy="361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11"/>
          <p:cNvSpPr txBox="1"/>
          <p:nvPr/>
        </p:nvSpPr>
        <p:spPr>
          <a:xfrm>
            <a:off x="228600" y="114300"/>
            <a:ext cx="60486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s" sz="3200" u="none" cap="none" strike="noStrike">
                <a:solidFill>
                  <a:srgbClr val="FF9300"/>
                </a:solidFill>
                <a:latin typeface="Trebuchet MS"/>
                <a:ea typeface="Trebuchet MS"/>
                <a:cs typeface="Trebuchet MS"/>
                <a:sym typeface="Trebuchet MS"/>
              </a:rPr>
              <a:t>3. Extracción de Características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2" name="Google Shape;352;p11"/>
          <p:cNvSpPr txBox="1"/>
          <p:nvPr>
            <p:ph idx="12" type="sldNum"/>
          </p:nvPr>
        </p:nvSpPr>
        <p:spPr>
          <a:xfrm>
            <a:off x="6553200" y="4683919"/>
            <a:ext cx="2133600" cy="3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"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53" name="Google Shape;353;p11"/>
          <p:cNvSpPr/>
          <p:nvPr/>
        </p:nvSpPr>
        <p:spPr>
          <a:xfrm>
            <a:off x="623110" y="754749"/>
            <a:ext cx="6452700" cy="17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s" sz="15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Ejemplo: Para las Mandarinas (50) y Naranjas (75) se extrae: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s" sz="15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AutoNum type="arabicParenR"/>
            </a:pPr>
            <a:r>
              <a:rPr b="0" i="0" lang="es" sz="15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Área (A)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AutoNum type="arabicParenR"/>
            </a:pPr>
            <a:r>
              <a:rPr b="0" i="0" lang="es" sz="15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Rojo (R)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AutoNum type="arabicParenR"/>
            </a:pPr>
            <a:r>
              <a:rPr b="0" i="0" lang="es" sz="15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Verde (G)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AutoNum type="arabicParenR"/>
            </a:pPr>
            <a:r>
              <a:rPr b="0" i="0" lang="es" sz="15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Azul (B) 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s" sz="15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En este caso, N = 50 + 75 = 125:</a:t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54" name="Google Shape;354;p11"/>
          <p:cNvGraphicFramePr/>
          <p:nvPr/>
        </p:nvGraphicFramePr>
        <p:xfrm>
          <a:off x="1799670" y="2849696"/>
          <a:ext cx="3000000" cy="3000000"/>
        </p:xfrm>
        <a:graphic>
          <a:graphicData uri="http://schemas.openxmlformats.org/drawingml/2006/table">
            <a:tbl>
              <a:tblPr bandRow="1" firstRow="1">
                <a:gradFill>
                  <a:gsLst>
                    <a:gs pos="0">
                      <a:srgbClr val="A6A6E9"/>
                    </a:gs>
                    <a:gs pos="35000">
                      <a:srgbClr val="BFBFF0"/>
                    </a:gs>
                    <a:gs pos="100000">
                      <a:srgbClr val="E5E5FA"/>
                    </a:gs>
                  </a:gsLst>
                  <a:lin ang="16200038" scaled="0"/>
                </a:gradFill>
                <a:tableStyleId>{7DB5B4DC-546A-4D99-80D2-61616089EF59}</a:tableStyleId>
              </a:tblPr>
              <a:tblGrid>
                <a:gridCol w="1219200"/>
                <a:gridCol w="1219200"/>
                <a:gridCol w="1219200"/>
                <a:gridCol w="1219200"/>
                <a:gridCol w="1219200"/>
              </a:tblGrid>
              <a:tr h="278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100" u="none" cap="none" strike="noStrike"/>
                        <a:t>Muestra</a:t>
                      </a:r>
                      <a:endParaRPr sz="800" u="none" cap="none" strike="noStrike"/>
                    </a:p>
                  </a:txBody>
                  <a:tcPr marT="34300" marB="343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100" u="none" cap="none" strike="noStrike"/>
                        <a:t>A</a:t>
                      </a:r>
                      <a:endParaRPr sz="800" u="none" cap="none" strike="noStrike"/>
                    </a:p>
                  </a:txBody>
                  <a:tcPr marT="34300" marB="343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100" u="none" cap="none" strike="noStrike"/>
                        <a:t>R</a:t>
                      </a:r>
                      <a:endParaRPr sz="800" u="none" cap="none" strike="noStrike"/>
                    </a:p>
                  </a:txBody>
                  <a:tcPr marT="34300" marB="343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100" u="none" cap="none" strike="noStrike"/>
                        <a:t>G</a:t>
                      </a:r>
                      <a:endParaRPr sz="800" u="none" cap="none" strike="noStrike"/>
                    </a:p>
                  </a:txBody>
                  <a:tcPr marT="34300" marB="343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100" u="none" cap="none" strike="noStrike"/>
                        <a:t>B</a:t>
                      </a:r>
                      <a:endParaRPr sz="800" u="none" cap="none" strike="noStrike"/>
                    </a:p>
                  </a:txBody>
                  <a:tcPr marT="34300" marB="34300" marR="91450" marL="91450"/>
                </a:tc>
              </a:tr>
              <a:tr h="278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100" u="none" cap="none" strike="noStrike"/>
                        <a:t>1</a:t>
                      </a:r>
                      <a:endParaRPr sz="800" u="none" cap="none" strike="noStrike"/>
                    </a:p>
                  </a:txBody>
                  <a:tcPr marT="34300" marB="343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100" u="none" cap="none" strike="noStrike"/>
                        <a:t>13234</a:t>
                      </a:r>
                      <a:endParaRPr sz="800" u="none" cap="none" strike="noStrike"/>
                    </a:p>
                  </a:txBody>
                  <a:tcPr marT="34300" marB="343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100" u="none" cap="none" strike="noStrike"/>
                        <a:t>0.27</a:t>
                      </a:r>
                      <a:endParaRPr sz="800" u="none" cap="none" strike="noStrike"/>
                    </a:p>
                  </a:txBody>
                  <a:tcPr marT="34300" marB="343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100" u="none" cap="none" strike="noStrike"/>
                        <a:t>0.40</a:t>
                      </a:r>
                      <a:endParaRPr sz="800" u="none" cap="none" strike="noStrike"/>
                    </a:p>
                  </a:txBody>
                  <a:tcPr marT="34300" marB="343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100" u="none" cap="none" strike="noStrike"/>
                        <a:t>0.11</a:t>
                      </a:r>
                      <a:endParaRPr sz="800" u="none" cap="none" strike="noStrike"/>
                    </a:p>
                  </a:txBody>
                  <a:tcPr marT="34300" marB="34300" marR="91450" marL="91450"/>
                </a:tc>
              </a:tr>
              <a:tr h="278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100" u="none" cap="none" strike="noStrike"/>
                        <a:t>:</a:t>
                      </a:r>
                      <a:endParaRPr sz="800" u="none" cap="none" strike="noStrike"/>
                    </a:p>
                  </a:txBody>
                  <a:tcPr marT="34300" marB="343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100" u="none" cap="none" strike="noStrike"/>
                        <a:t>12129</a:t>
                      </a:r>
                      <a:endParaRPr sz="800" u="none" cap="none" strike="noStrike"/>
                    </a:p>
                  </a:txBody>
                  <a:tcPr marT="34300" marB="343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100" u="none" cap="none" strike="noStrike"/>
                        <a:t>0.29</a:t>
                      </a:r>
                      <a:endParaRPr sz="800" u="none" cap="none" strike="noStrike"/>
                    </a:p>
                  </a:txBody>
                  <a:tcPr marT="34300" marB="343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100" u="none" cap="none" strike="noStrike"/>
                        <a:t>0.39</a:t>
                      </a:r>
                      <a:endParaRPr sz="800" u="none" cap="none" strike="noStrike"/>
                    </a:p>
                  </a:txBody>
                  <a:tcPr marT="34300" marB="343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100" u="none" cap="none" strike="noStrike"/>
                        <a:t>0.09</a:t>
                      </a:r>
                      <a:endParaRPr sz="800" u="none" cap="none" strike="noStrike"/>
                    </a:p>
                  </a:txBody>
                  <a:tcPr marT="34300" marB="34300" marR="91450" marL="91450"/>
                </a:tc>
              </a:tr>
              <a:tr h="278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100" u="none" cap="none" strike="noStrike"/>
                        <a:t>50</a:t>
                      </a:r>
                      <a:endParaRPr sz="800" u="none" cap="none" strike="noStrike"/>
                    </a:p>
                  </a:txBody>
                  <a:tcPr marT="34300" marB="343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100" u="none" cap="none" strike="noStrike"/>
                        <a:t>11957</a:t>
                      </a:r>
                      <a:endParaRPr sz="800" u="none" cap="none" strike="noStrike"/>
                    </a:p>
                  </a:txBody>
                  <a:tcPr marT="34300" marB="343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100" u="none" cap="none" strike="noStrike"/>
                        <a:t>0.31</a:t>
                      </a:r>
                      <a:endParaRPr sz="800" u="none" cap="none" strike="noStrike"/>
                    </a:p>
                  </a:txBody>
                  <a:tcPr marT="34300" marB="343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100" u="none" cap="none" strike="noStrike"/>
                        <a:t>0.42</a:t>
                      </a:r>
                      <a:endParaRPr sz="800" u="none" cap="none" strike="noStrike"/>
                    </a:p>
                  </a:txBody>
                  <a:tcPr marT="34300" marB="343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100" u="none" cap="none" strike="noStrike"/>
                        <a:t>0.12</a:t>
                      </a:r>
                      <a:endParaRPr sz="800" u="none" cap="none" strike="noStrike"/>
                    </a:p>
                  </a:txBody>
                  <a:tcPr marT="34300" marB="34300" marR="91450" marL="91450"/>
                </a:tc>
              </a:tr>
              <a:tr h="278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100" u="none" cap="none" strike="noStrike"/>
                        <a:t>51</a:t>
                      </a:r>
                      <a:endParaRPr sz="800" u="none" cap="none" strike="noStrike"/>
                    </a:p>
                  </a:txBody>
                  <a:tcPr marT="34300" marB="343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100" u="none" cap="none" strike="noStrike"/>
                        <a:t>12911</a:t>
                      </a:r>
                      <a:endParaRPr sz="800" u="none" cap="none" strike="noStrike"/>
                    </a:p>
                  </a:txBody>
                  <a:tcPr marT="34300" marB="343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100" u="none" cap="none" strike="noStrike"/>
                        <a:t>0.35</a:t>
                      </a:r>
                      <a:endParaRPr sz="800" u="none" cap="none" strike="noStrike"/>
                    </a:p>
                  </a:txBody>
                  <a:tcPr marT="34300" marB="343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100" u="none" cap="none" strike="noStrike"/>
                        <a:t>0.38</a:t>
                      </a:r>
                      <a:endParaRPr sz="800" u="none" cap="none" strike="noStrike"/>
                    </a:p>
                  </a:txBody>
                  <a:tcPr marT="34300" marB="343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100" u="none" cap="none" strike="noStrike"/>
                        <a:t>0.13</a:t>
                      </a:r>
                      <a:endParaRPr sz="800" u="none" cap="none" strike="noStrike"/>
                    </a:p>
                  </a:txBody>
                  <a:tcPr marT="34300" marB="34300" marR="91450" marL="91450"/>
                </a:tc>
              </a:tr>
              <a:tr h="278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100" u="none" cap="none" strike="noStrike"/>
                        <a:t>:</a:t>
                      </a:r>
                      <a:endParaRPr sz="800" u="none" cap="none" strike="noStrike"/>
                    </a:p>
                  </a:txBody>
                  <a:tcPr marT="34300" marB="343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</a:txBody>
                  <a:tcPr marT="34300" marB="343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</a:txBody>
                  <a:tcPr marT="34300" marB="343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</a:txBody>
                  <a:tcPr marT="34300" marB="343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</a:txBody>
                  <a:tcPr marT="34300" marB="34300" marR="91450" marL="91450"/>
                </a:tc>
              </a:tr>
              <a:tr h="278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100" u="none" cap="none" strike="noStrike"/>
                        <a:t>125</a:t>
                      </a:r>
                      <a:endParaRPr sz="800" u="none" cap="none" strike="noStrike"/>
                    </a:p>
                  </a:txBody>
                  <a:tcPr marT="34300" marB="343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100" u="none" cap="none" strike="noStrike"/>
                        <a:t>17288</a:t>
                      </a:r>
                      <a:endParaRPr sz="800" u="none" cap="none" strike="noStrike"/>
                    </a:p>
                  </a:txBody>
                  <a:tcPr marT="34300" marB="343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100" u="none" cap="none" strike="noStrike"/>
                        <a:t>0.30</a:t>
                      </a:r>
                      <a:endParaRPr sz="800" u="none" cap="none" strike="noStrike"/>
                    </a:p>
                  </a:txBody>
                  <a:tcPr marT="34300" marB="343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100" u="none" cap="none" strike="noStrike"/>
                        <a:t>0.73</a:t>
                      </a:r>
                      <a:endParaRPr sz="800" u="none" cap="none" strike="noStrike"/>
                    </a:p>
                  </a:txBody>
                  <a:tcPr marT="34300" marB="343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100" u="none" cap="none" strike="noStrike"/>
                        <a:t>0.10</a:t>
                      </a:r>
                      <a:endParaRPr sz="800" u="none" cap="none" strike="noStrike"/>
                    </a:p>
                  </a:txBody>
                  <a:tcPr marT="34300" marB="34300" marR="91450" marL="91450"/>
                </a:tc>
              </a:tr>
            </a:tbl>
          </a:graphicData>
        </a:graphic>
      </p:graphicFrame>
      <p:grpSp>
        <p:nvGrpSpPr>
          <p:cNvPr id="355" name="Google Shape;355;p11"/>
          <p:cNvGrpSpPr/>
          <p:nvPr/>
        </p:nvGrpSpPr>
        <p:grpSpPr>
          <a:xfrm>
            <a:off x="247837" y="3105809"/>
            <a:ext cx="1354926" cy="1690929"/>
            <a:chOff x="247837" y="4141079"/>
            <a:chExt cx="1354926" cy="2254572"/>
          </a:xfrm>
        </p:grpSpPr>
        <p:sp>
          <p:nvSpPr>
            <p:cNvPr id="356" name="Google Shape;356;p11"/>
            <p:cNvSpPr/>
            <p:nvPr/>
          </p:nvSpPr>
          <p:spPr>
            <a:xfrm>
              <a:off x="1534508" y="4141079"/>
              <a:ext cx="63000" cy="1114200"/>
            </a:xfrm>
            <a:prstGeom prst="leftBrace">
              <a:avLst>
                <a:gd fmla="val 8333" name="adj1"/>
                <a:gd fmla="val 50000" name="adj2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" name="Google Shape;357;p11"/>
            <p:cNvSpPr/>
            <p:nvPr/>
          </p:nvSpPr>
          <p:spPr>
            <a:xfrm>
              <a:off x="1539763" y="5281451"/>
              <a:ext cx="63000" cy="1114200"/>
            </a:xfrm>
            <a:prstGeom prst="leftBrace">
              <a:avLst>
                <a:gd fmla="val 8333" name="adj1"/>
                <a:gd fmla="val 50000" name="adj2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" name="Google Shape;358;p11"/>
            <p:cNvSpPr/>
            <p:nvPr/>
          </p:nvSpPr>
          <p:spPr>
            <a:xfrm>
              <a:off x="410457" y="5693244"/>
              <a:ext cx="10920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s" sz="1800" u="none" cap="none" strike="noStrik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Naranjas</a:t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" name="Google Shape;359;p11"/>
            <p:cNvSpPr/>
            <p:nvPr/>
          </p:nvSpPr>
          <p:spPr>
            <a:xfrm>
              <a:off x="247837" y="4500320"/>
              <a:ext cx="13437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s" sz="1800" u="none" cap="none" strike="noStrik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Mandarinas</a:t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60" name="Google Shape;360;p11"/>
          <p:cNvGrpSpPr/>
          <p:nvPr/>
        </p:nvGrpSpPr>
        <p:grpSpPr>
          <a:xfrm>
            <a:off x="6773967" y="1749248"/>
            <a:ext cx="2250900" cy="661504"/>
            <a:chOff x="6588992" y="2125497"/>
            <a:chExt cx="2250900" cy="882005"/>
          </a:xfrm>
        </p:grpSpPr>
        <p:sp>
          <p:nvSpPr>
            <p:cNvPr id="361" name="Google Shape;361;p11"/>
            <p:cNvSpPr/>
            <p:nvPr/>
          </p:nvSpPr>
          <p:spPr>
            <a:xfrm>
              <a:off x="6588992" y="2125497"/>
              <a:ext cx="22509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s" sz="1800" u="none" cap="none" strike="noStrik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Matriz </a:t>
              </a:r>
              <a:r>
                <a:rPr b="1" i="0" lang="es" sz="24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U</a:t>
              </a:r>
              <a:r>
                <a:rPr b="0" i="0" lang="es" sz="1800" u="none" cap="none" strike="noStrik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 de 125 x 4</a:t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62" name="Google Shape;362;p11"/>
            <p:cNvCxnSpPr/>
            <p:nvPr/>
          </p:nvCxnSpPr>
          <p:spPr>
            <a:xfrm flipH="1">
              <a:off x="6931866" y="2587202"/>
              <a:ext cx="168300" cy="420300"/>
            </a:xfrm>
            <a:prstGeom prst="straightConnector1">
              <a:avLst/>
            </a:pr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</p:grpSp>
      <p:grpSp>
        <p:nvGrpSpPr>
          <p:cNvPr id="363" name="Google Shape;363;p11"/>
          <p:cNvGrpSpPr/>
          <p:nvPr/>
        </p:nvGrpSpPr>
        <p:grpSpPr>
          <a:xfrm>
            <a:off x="3601728" y="2541196"/>
            <a:ext cx="5084952" cy="1473748"/>
            <a:chOff x="3601764" y="3388272"/>
            <a:chExt cx="5262836" cy="1964997"/>
          </a:xfrm>
        </p:grpSpPr>
        <p:pic>
          <p:nvPicPr>
            <p:cNvPr id="364" name="Google Shape;364;p1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8204200" y="5099269"/>
              <a:ext cx="660400" cy="25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5" name="Google Shape;365;p1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601764" y="3430314"/>
              <a:ext cx="342901" cy="228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6" name="Google Shape;366;p1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4741042" y="3419804"/>
              <a:ext cx="355601" cy="2285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7" name="Google Shape;367;p11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5970752" y="3430314"/>
              <a:ext cx="355601" cy="2285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8" name="Google Shape;368;p11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7158421" y="3388272"/>
              <a:ext cx="355601" cy="22859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69" name="Google Shape;369;p11"/>
          <p:cNvGrpSpPr/>
          <p:nvPr/>
        </p:nvGrpSpPr>
        <p:grpSpPr>
          <a:xfrm>
            <a:off x="4582510" y="2172193"/>
            <a:ext cx="1267371" cy="1225214"/>
            <a:chOff x="4582510" y="2896257"/>
            <a:chExt cx="1267371" cy="1633619"/>
          </a:xfrm>
        </p:grpSpPr>
        <p:pic>
          <p:nvPicPr>
            <p:cNvPr id="370" name="Google Shape;370;p11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5291082" y="2896257"/>
              <a:ext cx="558799" cy="26670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71" name="Google Shape;371;p11"/>
            <p:cNvCxnSpPr/>
            <p:nvPr/>
          </p:nvCxnSpPr>
          <p:spPr>
            <a:xfrm flipH="1" rot="10800000">
              <a:off x="5192110" y="3258279"/>
              <a:ext cx="399300" cy="987900"/>
            </a:xfrm>
            <a:prstGeom prst="straightConnector1">
              <a:avLst/>
            </a:pr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372" name="Google Shape;372;p11"/>
            <p:cNvSpPr/>
            <p:nvPr/>
          </p:nvSpPr>
          <p:spPr>
            <a:xfrm>
              <a:off x="4582510" y="4141076"/>
              <a:ext cx="714600" cy="38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12"/>
          <p:cNvSpPr txBox="1"/>
          <p:nvPr/>
        </p:nvSpPr>
        <p:spPr>
          <a:xfrm>
            <a:off x="228600" y="114300"/>
            <a:ext cx="50049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s" sz="3200" u="none" cap="none" strike="noStrike">
                <a:solidFill>
                  <a:srgbClr val="FF9300"/>
                </a:solidFill>
                <a:latin typeface="Trebuchet MS"/>
                <a:ea typeface="Trebuchet MS"/>
                <a:cs typeface="Trebuchet MS"/>
                <a:sym typeface="Trebuchet MS"/>
              </a:rPr>
              <a:t>Formulación Metodológica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9" name="Google Shape;379;p12"/>
          <p:cNvSpPr txBox="1"/>
          <p:nvPr>
            <p:ph idx="12" type="sldNum"/>
          </p:nvPr>
        </p:nvSpPr>
        <p:spPr>
          <a:xfrm>
            <a:off x="6553200" y="4683919"/>
            <a:ext cx="2133600" cy="3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"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80" name="Google Shape;380;p12"/>
          <p:cNvSpPr txBox="1"/>
          <p:nvPr/>
        </p:nvSpPr>
        <p:spPr>
          <a:xfrm>
            <a:off x="716846" y="874227"/>
            <a:ext cx="6468300" cy="38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9845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100"/>
              <a:buFont typeface="Trebuchet MS"/>
              <a:buAutoNum type="arabicPeriod"/>
            </a:pPr>
            <a:r>
              <a:rPr b="0" i="0" lang="es" sz="2100" u="none" cap="none" strike="noStrike">
                <a:solidFill>
                  <a:srgbClr val="D8D8D8"/>
                </a:solidFill>
                <a:latin typeface="Trebuchet MS"/>
                <a:ea typeface="Trebuchet MS"/>
                <a:cs typeface="Trebuchet MS"/>
                <a:sym typeface="Trebuchet MS"/>
              </a:rPr>
              <a:t>Obtención de la Información Original</a:t>
            </a:r>
            <a:endParaRPr b="0" i="0" sz="700" u="none" cap="none" strike="noStrike">
              <a:solidFill>
                <a:srgbClr val="D8D8D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100"/>
              <a:buFont typeface="Trebuchet MS"/>
              <a:buAutoNum type="arabicPeriod"/>
            </a:pPr>
            <a:r>
              <a:rPr b="0" i="0" lang="es" sz="2100" u="none" cap="none" strike="noStrike">
                <a:solidFill>
                  <a:srgbClr val="D8D8D8"/>
                </a:solidFill>
                <a:latin typeface="Trebuchet MS"/>
                <a:ea typeface="Trebuchet MS"/>
                <a:cs typeface="Trebuchet MS"/>
                <a:sym typeface="Trebuchet MS"/>
              </a:rPr>
              <a:t>Pre-procesamiento</a:t>
            </a:r>
            <a:endParaRPr b="0" i="0" sz="700" u="none" cap="none" strike="noStrike">
              <a:solidFill>
                <a:srgbClr val="D8D8D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100"/>
              <a:buFont typeface="Trebuchet MS"/>
              <a:buAutoNum type="arabicPeriod"/>
            </a:pPr>
            <a:r>
              <a:rPr b="0" i="0" lang="es" sz="2100" u="none" cap="none" strike="noStrike">
                <a:solidFill>
                  <a:srgbClr val="D8D8D8"/>
                </a:solidFill>
                <a:latin typeface="Trebuchet MS"/>
                <a:ea typeface="Trebuchet MS"/>
                <a:cs typeface="Trebuchet MS"/>
                <a:sym typeface="Trebuchet MS"/>
              </a:rPr>
              <a:t>Extracción de Características</a:t>
            </a:r>
            <a:endParaRPr b="0" i="0" sz="700" u="none" cap="none" strike="noStrike">
              <a:solidFill>
                <a:srgbClr val="D8D8D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Trebuchet MS"/>
              <a:buAutoNum type="arabicPeriod"/>
            </a:pPr>
            <a:r>
              <a:rPr b="0" i="0" lang="es" sz="21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Normalización de Características</a:t>
            </a:r>
            <a:endParaRPr b="0" i="0" sz="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100"/>
              <a:buFont typeface="Trebuchet MS"/>
              <a:buAutoNum type="arabicPeriod"/>
            </a:pPr>
            <a:r>
              <a:rPr b="0" i="0" lang="es" sz="2100" u="none" cap="none" strike="noStrike">
                <a:solidFill>
                  <a:srgbClr val="D8D8D8"/>
                </a:solidFill>
                <a:latin typeface="Trebuchet MS"/>
                <a:ea typeface="Trebuchet MS"/>
                <a:cs typeface="Trebuchet MS"/>
                <a:sym typeface="Trebuchet MS"/>
              </a:rPr>
              <a:t>Análisis de Características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100"/>
              <a:buFont typeface="Trebuchet MS"/>
              <a:buAutoNum type="arabicPeriod"/>
            </a:pPr>
            <a:r>
              <a:rPr b="0" i="0" lang="es" sz="2100" u="none" cap="none" strike="noStrike">
                <a:solidFill>
                  <a:srgbClr val="D8D8D8"/>
                </a:solidFill>
                <a:latin typeface="Trebuchet MS"/>
                <a:ea typeface="Trebuchet MS"/>
                <a:cs typeface="Trebuchet MS"/>
                <a:sym typeface="Trebuchet MS"/>
              </a:rPr>
              <a:t>Selección de Características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100"/>
              <a:buFont typeface="Trebuchet MS"/>
              <a:buAutoNum type="arabicPeriod"/>
            </a:pPr>
            <a:r>
              <a:rPr b="0" i="0" lang="es" sz="2100" u="none" cap="none" strike="noStrike">
                <a:solidFill>
                  <a:srgbClr val="D8D8D8"/>
                </a:solidFill>
                <a:latin typeface="Trebuchet MS"/>
                <a:ea typeface="Trebuchet MS"/>
                <a:cs typeface="Trebuchet MS"/>
                <a:sym typeface="Trebuchet MS"/>
              </a:rPr>
              <a:t>Diseño del Clasificador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100"/>
              <a:buFont typeface="Trebuchet MS"/>
              <a:buAutoNum type="arabicPeriod"/>
            </a:pPr>
            <a:r>
              <a:rPr b="0" i="0" lang="es" sz="2100" u="none" cap="none" strike="noStrike">
                <a:solidFill>
                  <a:srgbClr val="D8D8D8"/>
                </a:solidFill>
                <a:latin typeface="Trebuchet MS"/>
                <a:ea typeface="Trebuchet MS"/>
                <a:cs typeface="Trebuchet MS"/>
                <a:sym typeface="Trebuchet MS"/>
              </a:rPr>
              <a:t>Evaluación del Desempeño</a:t>
            </a:r>
            <a:endParaRPr b="0" i="0" sz="2100" u="none" cap="none" strike="noStrike">
              <a:solidFill>
                <a:srgbClr val="D8D8D8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13"/>
          <p:cNvSpPr txBox="1"/>
          <p:nvPr/>
        </p:nvSpPr>
        <p:spPr>
          <a:xfrm>
            <a:off x="228600" y="114300"/>
            <a:ext cx="67296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s" sz="3200" u="none" cap="none" strike="noStrike">
                <a:solidFill>
                  <a:srgbClr val="FF9300"/>
                </a:solidFill>
                <a:latin typeface="Trebuchet MS"/>
                <a:ea typeface="Trebuchet MS"/>
                <a:cs typeface="Trebuchet MS"/>
                <a:sym typeface="Trebuchet MS"/>
              </a:rPr>
              <a:t>4. Normalización de Características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7" name="Google Shape;387;p13"/>
          <p:cNvSpPr txBox="1"/>
          <p:nvPr>
            <p:ph idx="12" type="sldNum"/>
          </p:nvPr>
        </p:nvSpPr>
        <p:spPr>
          <a:xfrm>
            <a:off x="6553200" y="4683919"/>
            <a:ext cx="2133600" cy="3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"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88" name="Google Shape;388;p13"/>
          <p:cNvSpPr txBox="1"/>
          <p:nvPr/>
        </p:nvSpPr>
        <p:spPr>
          <a:xfrm>
            <a:off x="76200" y="4862513"/>
            <a:ext cx="27816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200" u="none" cap="none" strike="noStrike">
                <a:solidFill>
                  <a:srgbClr val="595959"/>
                </a:solidFill>
                <a:latin typeface="Trebuchet MS"/>
                <a:ea typeface="Trebuchet MS"/>
                <a:cs typeface="Trebuchet MS"/>
                <a:sym typeface="Trebuchet MS"/>
              </a:rPr>
              <a:t>PAT01_FormulacionMetodologica.pptx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89" name="Google Shape;389;p13"/>
          <p:cNvGraphicFramePr/>
          <p:nvPr/>
        </p:nvGraphicFramePr>
        <p:xfrm>
          <a:off x="1986453" y="803387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{7DB5B4DC-546A-4D99-80D2-61616089EF59}</a:tableStyleId>
              </a:tblPr>
              <a:tblGrid>
                <a:gridCol w="1219200"/>
                <a:gridCol w="1219200"/>
                <a:gridCol w="1219200"/>
                <a:gridCol w="1219200"/>
                <a:gridCol w="1219200"/>
              </a:tblGrid>
              <a:tr h="278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cap="none" strike="noStrike"/>
                        <a:t>Muestra</a:t>
                      </a:r>
                      <a:endParaRPr sz="1100" u="none" cap="none" strike="noStrike"/>
                    </a:p>
                  </a:txBody>
                  <a:tcPr marT="34300" marB="343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cap="none" strike="noStrike"/>
                        <a:t>A</a:t>
                      </a:r>
                      <a:endParaRPr sz="1100" u="none" cap="none" strike="noStrike"/>
                    </a:p>
                  </a:txBody>
                  <a:tcPr marT="34300" marB="343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cap="none" strike="noStrike"/>
                        <a:t>R</a:t>
                      </a:r>
                      <a:endParaRPr sz="1100" u="none" cap="none" strike="noStrike"/>
                    </a:p>
                  </a:txBody>
                  <a:tcPr marT="34300" marB="343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cap="none" strike="noStrike"/>
                        <a:t>G</a:t>
                      </a:r>
                      <a:endParaRPr sz="1100" u="none" cap="none" strike="noStrike"/>
                    </a:p>
                  </a:txBody>
                  <a:tcPr marT="34300" marB="343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cap="none" strike="noStrike"/>
                        <a:t>B</a:t>
                      </a:r>
                      <a:endParaRPr sz="1100" u="none" cap="none" strike="noStrike"/>
                    </a:p>
                  </a:txBody>
                  <a:tcPr marT="34300" marB="34300" marR="91450" marL="91450"/>
                </a:tc>
              </a:tr>
              <a:tr h="278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cap="none" strike="noStrike"/>
                        <a:t>1</a:t>
                      </a:r>
                      <a:endParaRPr sz="1100" u="none" cap="none" strike="noStrike"/>
                    </a:p>
                  </a:txBody>
                  <a:tcPr marT="34300" marB="343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cap="none" strike="noStrike"/>
                        <a:t>13234</a:t>
                      </a:r>
                      <a:endParaRPr sz="1100" u="none" cap="none" strike="noStrike"/>
                    </a:p>
                  </a:txBody>
                  <a:tcPr marT="34300" marB="343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cap="none" strike="noStrike"/>
                        <a:t>0.27</a:t>
                      </a:r>
                      <a:endParaRPr sz="1100" u="none" cap="none" strike="noStrike"/>
                    </a:p>
                  </a:txBody>
                  <a:tcPr marT="34300" marB="343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cap="none" strike="noStrike"/>
                        <a:t>0.40</a:t>
                      </a:r>
                      <a:endParaRPr sz="1100" u="none" cap="none" strike="noStrike"/>
                    </a:p>
                  </a:txBody>
                  <a:tcPr marT="34300" marB="343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cap="none" strike="noStrike"/>
                        <a:t>0.11</a:t>
                      </a:r>
                      <a:endParaRPr sz="1100" u="none" cap="none" strike="noStrike"/>
                    </a:p>
                  </a:txBody>
                  <a:tcPr marT="34300" marB="34300" marR="91450" marL="91450"/>
                </a:tc>
              </a:tr>
              <a:tr h="278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cap="none" strike="noStrike"/>
                        <a:t>:</a:t>
                      </a:r>
                      <a:endParaRPr sz="1100" u="none" cap="none" strike="noStrike"/>
                    </a:p>
                  </a:txBody>
                  <a:tcPr marT="34300" marB="343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cap="none" strike="noStrike"/>
                        <a:t>12129</a:t>
                      </a:r>
                      <a:endParaRPr sz="1100" u="none" cap="none" strike="noStrike"/>
                    </a:p>
                  </a:txBody>
                  <a:tcPr marT="34300" marB="343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cap="none" strike="noStrike"/>
                        <a:t>0.29</a:t>
                      </a:r>
                      <a:endParaRPr sz="1100" u="none" cap="none" strike="noStrike"/>
                    </a:p>
                  </a:txBody>
                  <a:tcPr marT="34300" marB="343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cap="none" strike="noStrike"/>
                        <a:t>0.39</a:t>
                      </a:r>
                      <a:endParaRPr sz="1100" u="none" cap="none" strike="noStrike"/>
                    </a:p>
                  </a:txBody>
                  <a:tcPr marT="34300" marB="343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cap="none" strike="noStrike"/>
                        <a:t>0.09</a:t>
                      </a:r>
                      <a:endParaRPr sz="1100" u="none" cap="none" strike="noStrike"/>
                    </a:p>
                  </a:txBody>
                  <a:tcPr marT="34300" marB="34300" marR="91450" marL="91450"/>
                </a:tc>
              </a:tr>
              <a:tr h="278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cap="none" strike="noStrike"/>
                        <a:t>50</a:t>
                      </a:r>
                      <a:endParaRPr sz="1100" u="none" cap="none" strike="noStrike"/>
                    </a:p>
                  </a:txBody>
                  <a:tcPr marT="34300" marB="343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cap="none" strike="noStrike"/>
                        <a:t>11957</a:t>
                      </a:r>
                      <a:endParaRPr sz="1100" u="none" cap="none" strike="noStrike"/>
                    </a:p>
                  </a:txBody>
                  <a:tcPr marT="34300" marB="343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cap="none" strike="noStrike"/>
                        <a:t>0.31</a:t>
                      </a:r>
                      <a:endParaRPr sz="1100" u="none" cap="none" strike="noStrike"/>
                    </a:p>
                  </a:txBody>
                  <a:tcPr marT="34300" marB="343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cap="none" strike="noStrike"/>
                        <a:t>0.42</a:t>
                      </a:r>
                      <a:endParaRPr sz="1100" u="none" cap="none" strike="noStrike"/>
                    </a:p>
                  </a:txBody>
                  <a:tcPr marT="34300" marB="343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cap="none" strike="noStrike"/>
                        <a:t>0.12</a:t>
                      </a:r>
                      <a:endParaRPr sz="1100" u="none" cap="none" strike="noStrike"/>
                    </a:p>
                  </a:txBody>
                  <a:tcPr marT="34300" marB="34300" marR="91450" marL="91450"/>
                </a:tc>
              </a:tr>
              <a:tr h="278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cap="none" strike="noStrike"/>
                        <a:t>51</a:t>
                      </a:r>
                      <a:endParaRPr sz="1100" u="none" cap="none" strike="noStrike"/>
                    </a:p>
                  </a:txBody>
                  <a:tcPr marT="34300" marB="343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cap="none" strike="noStrike"/>
                        <a:t>12911</a:t>
                      </a:r>
                      <a:endParaRPr sz="1100" u="none" cap="none" strike="noStrike"/>
                    </a:p>
                  </a:txBody>
                  <a:tcPr marT="34300" marB="343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cap="none" strike="noStrike"/>
                        <a:t>0.35</a:t>
                      </a:r>
                      <a:endParaRPr sz="1100" u="none" cap="none" strike="noStrike"/>
                    </a:p>
                  </a:txBody>
                  <a:tcPr marT="34300" marB="343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cap="none" strike="noStrike"/>
                        <a:t>0.38</a:t>
                      </a:r>
                      <a:endParaRPr sz="1100" u="none" cap="none" strike="noStrike"/>
                    </a:p>
                  </a:txBody>
                  <a:tcPr marT="34300" marB="343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cap="none" strike="noStrike"/>
                        <a:t>0.13</a:t>
                      </a:r>
                      <a:endParaRPr sz="1100" u="none" cap="none" strike="noStrike"/>
                    </a:p>
                  </a:txBody>
                  <a:tcPr marT="34300" marB="34300" marR="91450" marL="91450"/>
                </a:tc>
              </a:tr>
              <a:tr h="278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cap="none" strike="noStrike"/>
                        <a:t>:</a:t>
                      </a:r>
                      <a:endParaRPr sz="1100" u="none" cap="none" strike="noStrike"/>
                    </a:p>
                  </a:txBody>
                  <a:tcPr marT="34300" marB="343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34300" marB="343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34300" marB="343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34300" marB="343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34300" marB="34300" marR="91450" marL="91450"/>
                </a:tc>
              </a:tr>
              <a:tr h="278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cap="none" strike="noStrike"/>
                        <a:t>125</a:t>
                      </a:r>
                      <a:endParaRPr sz="1100" u="none" cap="none" strike="noStrike"/>
                    </a:p>
                  </a:txBody>
                  <a:tcPr marT="34300" marB="343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cap="none" strike="noStrike"/>
                        <a:t>17288</a:t>
                      </a:r>
                      <a:endParaRPr sz="1100" u="none" cap="none" strike="noStrike"/>
                    </a:p>
                  </a:txBody>
                  <a:tcPr marT="34300" marB="343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cap="none" strike="noStrike"/>
                        <a:t>0.30</a:t>
                      </a:r>
                      <a:endParaRPr sz="1100" u="none" cap="none" strike="noStrike"/>
                    </a:p>
                  </a:txBody>
                  <a:tcPr marT="34300" marB="343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cap="none" strike="noStrike"/>
                        <a:t>0.73</a:t>
                      </a:r>
                      <a:endParaRPr sz="1100" u="none" cap="none" strike="noStrike"/>
                    </a:p>
                  </a:txBody>
                  <a:tcPr marT="34300" marB="343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cap="none" strike="noStrike"/>
                        <a:t>0.10</a:t>
                      </a:r>
                      <a:endParaRPr sz="1100" u="none" cap="none" strike="noStrike"/>
                    </a:p>
                  </a:txBody>
                  <a:tcPr marT="34300" marB="34300" marR="91450" marL="91450"/>
                </a:tc>
              </a:tr>
            </a:tbl>
          </a:graphicData>
        </a:graphic>
      </p:graphicFrame>
      <p:sp>
        <p:nvSpPr>
          <p:cNvPr id="390" name="Google Shape;390;p13"/>
          <p:cNvSpPr/>
          <p:nvPr/>
        </p:nvSpPr>
        <p:spPr>
          <a:xfrm>
            <a:off x="1618591" y="1064175"/>
            <a:ext cx="63000" cy="835800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1" name="Google Shape;391;p13"/>
          <p:cNvSpPr/>
          <p:nvPr/>
        </p:nvSpPr>
        <p:spPr>
          <a:xfrm>
            <a:off x="1623846" y="1919454"/>
            <a:ext cx="63000" cy="835800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2" name="Google Shape;392;p13"/>
          <p:cNvSpPr/>
          <p:nvPr/>
        </p:nvSpPr>
        <p:spPr>
          <a:xfrm>
            <a:off x="494540" y="2228299"/>
            <a:ext cx="1092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Naranjas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" name="Google Shape;393;p13"/>
          <p:cNvSpPr/>
          <p:nvPr/>
        </p:nvSpPr>
        <p:spPr>
          <a:xfrm>
            <a:off x="331920" y="1333606"/>
            <a:ext cx="1343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Mandarinas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4" name="Google Shape;394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93690" y="1759169"/>
            <a:ext cx="495299" cy="190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95" name="Google Shape;395;p13"/>
          <p:cNvGrpSpPr/>
          <p:nvPr/>
        </p:nvGrpSpPr>
        <p:grpSpPr>
          <a:xfrm>
            <a:off x="164294" y="2865577"/>
            <a:ext cx="5380793" cy="1905990"/>
            <a:chOff x="164294" y="3820769"/>
            <a:chExt cx="5380793" cy="2541320"/>
          </a:xfrm>
        </p:grpSpPr>
        <p:sp>
          <p:nvSpPr>
            <p:cNvPr id="396" name="Google Shape;396;p13"/>
            <p:cNvSpPr/>
            <p:nvPr/>
          </p:nvSpPr>
          <p:spPr>
            <a:xfrm rot="2623916">
              <a:off x="3363276" y="3867816"/>
              <a:ext cx="325915" cy="472957"/>
            </a:xfrm>
            <a:prstGeom prst="downArrow">
              <a:avLst>
                <a:gd fmla="val 50000" name="adj1"/>
                <a:gd fmla="val 50000" name="adj2"/>
              </a:avLst>
            </a:pr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" name="Google Shape;397;p13"/>
            <p:cNvSpPr/>
            <p:nvPr/>
          </p:nvSpPr>
          <p:spPr>
            <a:xfrm>
              <a:off x="231228" y="4461670"/>
              <a:ext cx="48399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s" sz="1800" u="none" cap="none" strike="noStrik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Escalamiento: cada columna se normaliza…</a:t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98" name="Google Shape;398;p1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807784" y="5109342"/>
              <a:ext cx="1828800" cy="381001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99" name="Google Shape;399;p13"/>
            <p:cNvCxnSpPr/>
            <p:nvPr/>
          </p:nvCxnSpPr>
          <p:spPr>
            <a:xfrm>
              <a:off x="3384335" y="5496910"/>
              <a:ext cx="399300" cy="430800"/>
            </a:xfrm>
            <a:prstGeom prst="straightConnector1">
              <a:avLst/>
            </a:pr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400" name="Google Shape;400;p13"/>
            <p:cNvSpPr/>
            <p:nvPr/>
          </p:nvSpPr>
          <p:spPr>
            <a:xfrm>
              <a:off x="2918039" y="5966513"/>
              <a:ext cx="17523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s" sz="1800" u="none" cap="none" strike="noStrik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columna j de U</a:t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01" name="Google Shape;401;p13"/>
            <p:cNvCxnSpPr/>
            <p:nvPr/>
          </p:nvCxnSpPr>
          <p:spPr>
            <a:xfrm flipH="1">
              <a:off x="1586924" y="5575740"/>
              <a:ext cx="310200" cy="415200"/>
            </a:xfrm>
            <a:prstGeom prst="straightConnector1">
              <a:avLst/>
            </a:pr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402" name="Google Shape;402;p13"/>
            <p:cNvSpPr/>
            <p:nvPr/>
          </p:nvSpPr>
          <p:spPr>
            <a:xfrm>
              <a:off x="164294" y="5992789"/>
              <a:ext cx="23937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s" sz="1800" u="none" cap="none" strike="noStrik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columna normalizada</a:t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03" name="Google Shape;403;p1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3767087" y="5122042"/>
              <a:ext cx="1778000" cy="3556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04" name="Google Shape;404;p13"/>
          <p:cNvSpPr/>
          <p:nvPr/>
        </p:nvSpPr>
        <p:spPr>
          <a:xfrm>
            <a:off x="6232639" y="3153124"/>
            <a:ext cx="2606700" cy="15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Normalización: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300"/>
              </a:buClr>
              <a:buSzPts val="1800"/>
              <a:buFont typeface="Arial"/>
              <a:buChar char="•"/>
            </a:pPr>
            <a:r>
              <a:rPr b="0" i="0" lang="es" sz="1800" u="none" cap="none" strike="noStrike">
                <a:solidFill>
                  <a:srgbClr val="FF9300"/>
                </a:solidFill>
                <a:latin typeface="Trebuchet MS"/>
                <a:ea typeface="Trebuchet MS"/>
                <a:cs typeface="Trebuchet MS"/>
                <a:sym typeface="Trebuchet MS"/>
              </a:rPr>
              <a:t>MinMax: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   min = 0, max = 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93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300"/>
              </a:buClr>
              <a:buSzPts val="1800"/>
              <a:buFont typeface="Arial"/>
              <a:buChar char="•"/>
            </a:pPr>
            <a:r>
              <a:rPr b="0" i="0" lang="es" sz="1800" u="none" cap="none" strike="noStrike">
                <a:solidFill>
                  <a:srgbClr val="FF9300"/>
                </a:solidFill>
                <a:latin typeface="Trebuchet MS"/>
                <a:ea typeface="Trebuchet MS"/>
                <a:cs typeface="Trebuchet MS"/>
                <a:sym typeface="Trebuchet MS"/>
              </a:rPr>
              <a:t>Mean0: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" sz="1800" u="none" cap="none" strike="noStrike">
                <a:solidFill>
                  <a:srgbClr val="FF9300"/>
                </a:solidFill>
                <a:latin typeface="Trebuchet MS"/>
                <a:ea typeface="Trebuchet MS"/>
                <a:cs typeface="Trebuchet MS"/>
                <a:sym typeface="Trebuchet MS"/>
              </a:rPr>
              <a:t>    </a:t>
            </a:r>
            <a:r>
              <a:rPr b="0" i="0" lang="es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mean = 0, var = 1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1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643804" y="609934"/>
            <a:ext cx="257175" cy="17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p1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846142" y="602051"/>
            <a:ext cx="266702" cy="17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p1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012792" y="609934"/>
            <a:ext cx="266702" cy="17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p1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200461" y="578402"/>
            <a:ext cx="266702" cy="171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14"/>
          <p:cNvSpPr txBox="1"/>
          <p:nvPr/>
        </p:nvSpPr>
        <p:spPr>
          <a:xfrm>
            <a:off x="228600" y="114300"/>
            <a:ext cx="67296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s" sz="3200" u="none" cap="none" strike="noStrike">
                <a:solidFill>
                  <a:srgbClr val="FF9300"/>
                </a:solidFill>
                <a:latin typeface="Trebuchet MS"/>
                <a:ea typeface="Trebuchet MS"/>
                <a:cs typeface="Trebuchet MS"/>
                <a:sym typeface="Trebuchet MS"/>
              </a:rPr>
              <a:t>4. Normalización de Características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" name="Google Shape;415;p14"/>
          <p:cNvSpPr txBox="1"/>
          <p:nvPr>
            <p:ph idx="12" type="sldNum"/>
          </p:nvPr>
        </p:nvSpPr>
        <p:spPr>
          <a:xfrm>
            <a:off x="6553200" y="4683919"/>
            <a:ext cx="2133600" cy="3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"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16" name="Google Shape;416;p14"/>
          <p:cNvSpPr txBox="1"/>
          <p:nvPr/>
        </p:nvSpPr>
        <p:spPr>
          <a:xfrm>
            <a:off x="76200" y="4862513"/>
            <a:ext cx="27816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200" u="none" cap="none" strike="noStrike">
                <a:solidFill>
                  <a:srgbClr val="595959"/>
                </a:solidFill>
                <a:latin typeface="Trebuchet MS"/>
                <a:ea typeface="Trebuchet MS"/>
                <a:cs typeface="Trebuchet MS"/>
                <a:sym typeface="Trebuchet MS"/>
              </a:rPr>
              <a:t>PAT01_FormulacionMetodologica.pptx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417" name="Google Shape;417;p14"/>
          <p:cNvGraphicFramePr/>
          <p:nvPr/>
        </p:nvGraphicFramePr>
        <p:xfrm>
          <a:off x="1986453" y="152860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{7DB5B4DC-546A-4D99-80D2-61616089EF59}</a:tableStyleId>
              </a:tblPr>
              <a:tblGrid>
                <a:gridCol w="1219200"/>
                <a:gridCol w="1219200"/>
                <a:gridCol w="1219200"/>
                <a:gridCol w="1219200"/>
                <a:gridCol w="1219200"/>
              </a:tblGrid>
              <a:tr h="278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cap="none" strike="noStrike"/>
                        <a:t>Muestra</a:t>
                      </a:r>
                      <a:endParaRPr sz="1100" u="none" cap="none" strike="noStrike"/>
                    </a:p>
                  </a:txBody>
                  <a:tcPr marT="34300" marB="343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cap="none" strike="noStrike"/>
                        <a:t>A</a:t>
                      </a:r>
                      <a:endParaRPr sz="1100" u="none" cap="none" strike="noStrike"/>
                    </a:p>
                  </a:txBody>
                  <a:tcPr marT="34300" marB="343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cap="none" strike="noStrike"/>
                        <a:t>R</a:t>
                      </a:r>
                      <a:endParaRPr sz="1100" u="none" cap="none" strike="noStrike"/>
                    </a:p>
                  </a:txBody>
                  <a:tcPr marT="34300" marB="343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cap="none" strike="noStrike"/>
                        <a:t>G</a:t>
                      </a:r>
                      <a:endParaRPr sz="1100" u="none" cap="none" strike="noStrike"/>
                    </a:p>
                  </a:txBody>
                  <a:tcPr marT="34300" marB="343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cap="none" strike="noStrike"/>
                        <a:t>B</a:t>
                      </a:r>
                      <a:endParaRPr sz="1100" u="none" cap="none" strike="noStrike"/>
                    </a:p>
                  </a:txBody>
                  <a:tcPr marT="34300" marB="34300" marR="91450" marL="91450"/>
                </a:tc>
              </a:tr>
              <a:tr h="278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cap="none" strike="noStrike"/>
                        <a:t>1</a:t>
                      </a:r>
                      <a:endParaRPr sz="1100" u="none" cap="none" strike="noStrike"/>
                    </a:p>
                  </a:txBody>
                  <a:tcPr marT="34300" marB="343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cap="none" strike="noStrike"/>
                        <a:t>13234</a:t>
                      </a:r>
                      <a:endParaRPr sz="1100" u="none" cap="none" strike="noStrike"/>
                    </a:p>
                  </a:txBody>
                  <a:tcPr marT="34300" marB="343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cap="none" strike="noStrike"/>
                        <a:t>0.27</a:t>
                      </a:r>
                      <a:endParaRPr sz="1100" u="none" cap="none" strike="noStrike"/>
                    </a:p>
                  </a:txBody>
                  <a:tcPr marT="34300" marB="343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cap="none" strike="noStrike"/>
                        <a:t>0.40</a:t>
                      </a:r>
                      <a:endParaRPr sz="1100" u="none" cap="none" strike="noStrike"/>
                    </a:p>
                  </a:txBody>
                  <a:tcPr marT="34300" marB="343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cap="none" strike="noStrike"/>
                        <a:t>0.11</a:t>
                      </a:r>
                      <a:endParaRPr sz="1100" u="none" cap="none" strike="noStrike"/>
                    </a:p>
                  </a:txBody>
                  <a:tcPr marT="34300" marB="34300" marR="91450" marL="91450"/>
                </a:tc>
              </a:tr>
              <a:tr h="278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cap="none" strike="noStrike"/>
                        <a:t>:</a:t>
                      </a:r>
                      <a:endParaRPr sz="1100" u="none" cap="none" strike="noStrike"/>
                    </a:p>
                  </a:txBody>
                  <a:tcPr marT="34300" marB="343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cap="none" strike="noStrike"/>
                        <a:t>12129</a:t>
                      </a:r>
                      <a:endParaRPr sz="1100" u="none" cap="none" strike="noStrike"/>
                    </a:p>
                  </a:txBody>
                  <a:tcPr marT="34300" marB="343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cap="none" strike="noStrike"/>
                        <a:t>0.29</a:t>
                      </a:r>
                      <a:endParaRPr sz="1100" u="none" cap="none" strike="noStrike"/>
                    </a:p>
                  </a:txBody>
                  <a:tcPr marT="34300" marB="343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cap="none" strike="noStrike"/>
                        <a:t>0.39</a:t>
                      </a:r>
                      <a:endParaRPr sz="1100" u="none" cap="none" strike="noStrike"/>
                    </a:p>
                  </a:txBody>
                  <a:tcPr marT="34300" marB="343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cap="none" strike="noStrike"/>
                        <a:t>0.09</a:t>
                      </a:r>
                      <a:endParaRPr sz="1100" u="none" cap="none" strike="noStrike"/>
                    </a:p>
                  </a:txBody>
                  <a:tcPr marT="34300" marB="34300" marR="91450" marL="91450"/>
                </a:tc>
              </a:tr>
              <a:tr h="278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cap="none" strike="noStrike"/>
                        <a:t>50</a:t>
                      </a:r>
                      <a:endParaRPr sz="1100" u="none" cap="none" strike="noStrike"/>
                    </a:p>
                  </a:txBody>
                  <a:tcPr marT="34300" marB="343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cap="none" strike="noStrike"/>
                        <a:t>11957</a:t>
                      </a:r>
                      <a:endParaRPr sz="1100" u="none" cap="none" strike="noStrike"/>
                    </a:p>
                  </a:txBody>
                  <a:tcPr marT="34300" marB="343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cap="none" strike="noStrike"/>
                        <a:t>0.31</a:t>
                      </a:r>
                      <a:endParaRPr sz="1100" u="none" cap="none" strike="noStrike"/>
                    </a:p>
                  </a:txBody>
                  <a:tcPr marT="34300" marB="343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cap="none" strike="noStrike"/>
                        <a:t>0.42</a:t>
                      </a:r>
                      <a:endParaRPr sz="1100" u="none" cap="none" strike="noStrike"/>
                    </a:p>
                  </a:txBody>
                  <a:tcPr marT="34300" marB="343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cap="none" strike="noStrike"/>
                        <a:t>0.12</a:t>
                      </a:r>
                      <a:endParaRPr sz="1100" u="none" cap="none" strike="noStrike"/>
                    </a:p>
                  </a:txBody>
                  <a:tcPr marT="34300" marB="34300" marR="91450" marL="91450"/>
                </a:tc>
              </a:tr>
              <a:tr h="278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cap="none" strike="noStrike"/>
                        <a:t>51</a:t>
                      </a:r>
                      <a:endParaRPr sz="1100" u="none" cap="none" strike="noStrike"/>
                    </a:p>
                  </a:txBody>
                  <a:tcPr marT="34300" marB="343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cap="none" strike="noStrike"/>
                        <a:t>12911</a:t>
                      </a:r>
                      <a:endParaRPr sz="1100" u="none" cap="none" strike="noStrike"/>
                    </a:p>
                  </a:txBody>
                  <a:tcPr marT="34300" marB="343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cap="none" strike="noStrike"/>
                        <a:t>0.35</a:t>
                      </a:r>
                      <a:endParaRPr sz="1100" u="none" cap="none" strike="noStrike"/>
                    </a:p>
                  </a:txBody>
                  <a:tcPr marT="34300" marB="343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cap="none" strike="noStrike"/>
                        <a:t>0.38</a:t>
                      </a:r>
                      <a:endParaRPr sz="1100" u="none" cap="none" strike="noStrike"/>
                    </a:p>
                  </a:txBody>
                  <a:tcPr marT="34300" marB="343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cap="none" strike="noStrike"/>
                        <a:t>0.13</a:t>
                      </a:r>
                      <a:endParaRPr sz="1100" u="none" cap="none" strike="noStrike"/>
                    </a:p>
                  </a:txBody>
                  <a:tcPr marT="34300" marB="34300" marR="91450" marL="91450"/>
                </a:tc>
              </a:tr>
              <a:tr h="278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cap="none" strike="noStrike"/>
                        <a:t>:</a:t>
                      </a:r>
                      <a:endParaRPr sz="1100" u="none" cap="none" strike="noStrike"/>
                    </a:p>
                  </a:txBody>
                  <a:tcPr marT="34300" marB="343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34300" marB="343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34300" marB="343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34300" marB="343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34300" marB="34300" marR="91450" marL="91450"/>
                </a:tc>
              </a:tr>
              <a:tr h="278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cap="none" strike="noStrike"/>
                        <a:t>125</a:t>
                      </a:r>
                      <a:endParaRPr sz="1100" u="none" cap="none" strike="noStrike"/>
                    </a:p>
                  </a:txBody>
                  <a:tcPr marT="34300" marB="343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cap="none" strike="noStrike"/>
                        <a:t>17288</a:t>
                      </a:r>
                      <a:endParaRPr sz="1100" u="none" cap="none" strike="noStrike"/>
                    </a:p>
                  </a:txBody>
                  <a:tcPr marT="34300" marB="343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cap="none" strike="noStrike"/>
                        <a:t>0.30</a:t>
                      </a:r>
                      <a:endParaRPr sz="1100" u="none" cap="none" strike="noStrike"/>
                    </a:p>
                  </a:txBody>
                  <a:tcPr marT="34300" marB="343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cap="none" strike="noStrike"/>
                        <a:t>0.73</a:t>
                      </a:r>
                      <a:endParaRPr sz="1100" u="none" cap="none" strike="noStrike"/>
                    </a:p>
                  </a:txBody>
                  <a:tcPr marT="34300" marB="343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cap="none" strike="noStrike"/>
                        <a:t>0.10</a:t>
                      </a:r>
                      <a:endParaRPr sz="1100" u="none" cap="none" strike="noStrike"/>
                    </a:p>
                  </a:txBody>
                  <a:tcPr marT="34300" marB="34300" marR="91450" marL="91450"/>
                </a:tc>
              </a:tr>
            </a:tbl>
          </a:graphicData>
        </a:graphic>
      </p:graphicFrame>
      <p:sp>
        <p:nvSpPr>
          <p:cNvPr id="418" name="Google Shape;418;p14"/>
          <p:cNvSpPr/>
          <p:nvPr/>
        </p:nvSpPr>
        <p:spPr>
          <a:xfrm>
            <a:off x="1618591" y="1789388"/>
            <a:ext cx="63000" cy="835800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14"/>
          <p:cNvSpPr/>
          <p:nvPr/>
        </p:nvSpPr>
        <p:spPr>
          <a:xfrm>
            <a:off x="1623846" y="2644667"/>
            <a:ext cx="63000" cy="835800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14"/>
          <p:cNvSpPr/>
          <p:nvPr/>
        </p:nvSpPr>
        <p:spPr>
          <a:xfrm>
            <a:off x="494540" y="2953512"/>
            <a:ext cx="1092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Naranjas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14"/>
          <p:cNvSpPr/>
          <p:nvPr/>
        </p:nvSpPr>
        <p:spPr>
          <a:xfrm>
            <a:off x="331920" y="2058819"/>
            <a:ext cx="1343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Mandarinas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2" name="Google Shape;422;p14"/>
          <p:cNvSpPr/>
          <p:nvPr/>
        </p:nvSpPr>
        <p:spPr>
          <a:xfrm>
            <a:off x="4448014" y="1185620"/>
            <a:ext cx="3967500" cy="2661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3" name="Google Shape;423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41133" y="3660022"/>
            <a:ext cx="257175" cy="171450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14"/>
          <p:cNvSpPr/>
          <p:nvPr/>
        </p:nvSpPr>
        <p:spPr>
          <a:xfrm>
            <a:off x="5175037" y="2386752"/>
            <a:ext cx="11496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Columna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Original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15"/>
          <p:cNvSpPr txBox="1"/>
          <p:nvPr/>
        </p:nvSpPr>
        <p:spPr>
          <a:xfrm>
            <a:off x="228600" y="114300"/>
            <a:ext cx="67296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s" sz="3200" u="none" cap="none" strike="noStrike">
                <a:solidFill>
                  <a:srgbClr val="FF9300"/>
                </a:solidFill>
                <a:latin typeface="Trebuchet MS"/>
                <a:ea typeface="Trebuchet MS"/>
                <a:cs typeface="Trebuchet MS"/>
                <a:sym typeface="Trebuchet MS"/>
              </a:rPr>
              <a:t>4. Normalización de Características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" name="Google Shape;431;p15"/>
          <p:cNvSpPr txBox="1"/>
          <p:nvPr>
            <p:ph idx="12" type="sldNum"/>
          </p:nvPr>
        </p:nvSpPr>
        <p:spPr>
          <a:xfrm>
            <a:off x="6553200" y="4683919"/>
            <a:ext cx="2133600" cy="3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"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32" name="Google Shape;432;p15"/>
          <p:cNvSpPr txBox="1"/>
          <p:nvPr/>
        </p:nvSpPr>
        <p:spPr>
          <a:xfrm>
            <a:off x="76200" y="4862513"/>
            <a:ext cx="27816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200" u="none" cap="none" strike="noStrike">
                <a:solidFill>
                  <a:srgbClr val="595959"/>
                </a:solidFill>
                <a:latin typeface="Trebuchet MS"/>
                <a:ea typeface="Trebuchet MS"/>
                <a:cs typeface="Trebuchet MS"/>
                <a:sym typeface="Trebuchet MS"/>
              </a:rPr>
              <a:t>PAT01_FormulacionMetodologica.pptx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433" name="Google Shape;433;p15"/>
          <p:cNvGraphicFramePr/>
          <p:nvPr/>
        </p:nvGraphicFramePr>
        <p:xfrm>
          <a:off x="1986453" y="152860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{7DB5B4DC-546A-4D99-80D2-61616089EF59}</a:tableStyleId>
              </a:tblPr>
              <a:tblGrid>
                <a:gridCol w="1219200"/>
                <a:gridCol w="1219200"/>
                <a:gridCol w="1219200"/>
                <a:gridCol w="1219200"/>
                <a:gridCol w="1219200"/>
              </a:tblGrid>
              <a:tr h="278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cap="none" strike="noStrike"/>
                        <a:t>Muestra</a:t>
                      </a:r>
                      <a:endParaRPr sz="1100" u="none" cap="none" strike="noStrike"/>
                    </a:p>
                  </a:txBody>
                  <a:tcPr marT="34300" marB="343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cap="none" strike="noStrike"/>
                        <a:t>A</a:t>
                      </a:r>
                      <a:endParaRPr sz="1100" u="none" cap="none" strike="noStrike"/>
                    </a:p>
                  </a:txBody>
                  <a:tcPr marT="34300" marB="343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cap="none" strike="noStrike"/>
                        <a:t>R</a:t>
                      </a:r>
                      <a:endParaRPr sz="1100" u="none" cap="none" strike="noStrike"/>
                    </a:p>
                  </a:txBody>
                  <a:tcPr marT="34300" marB="343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cap="none" strike="noStrike"/>
                        <a:t>G</a:t>
                      </a:r>
                      <a:endParaRPr sz="1100" u="none" cap="none" strike="noStrike"/>
                    </a:p>
                  </a:txBody>
                  <a:tcPr marT="34300" marB="343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cap="none" strike="noStrike"/>
                        <a:t>B</a:t>
                      </a:r>
                      <a:endParaRPr sz="1100" u="none" cap="none" strike="noStrike"/>
                    </a:p>
                  </a:txBody>
                  <a:tcPr marT="34300" marB="34300" marR="91450" marL="91450"/>
                </a:tc>
              </a:tr>
              <a:tr h="278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cap="none" strike="noStrike"/>
                        <a:t>1</a:t>
                      </a:r>
                      <a:endParaRPr sz="1100" u="none" cap="none" strike="noStrike"/>
                    </a:p>
                  </a:txBody>
                  <a:tcPr marT="34300" marB="343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cap="none" strike="noStrike"/>
                        <a:t>0.4981</a:t>
                      </a:r>
                      <a:endParaRPr sz="1100" u="none" cap="none" strike="noStrike"/>
                    </a:p>
                  </a:txBody>
                  <a:tcPr marT="34300" marB="343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cap="none" strike="noStrike"/>
                        <a:t>0.27</a:t>
                      </a:r>
                      <a:endParaRPr sz="1100" u="none" cap="none" strike="noStrike"/>
                    </a:p>
                  </a:txBody>
                  <a:tcPr marT="34300" marB="343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cap="none" strike="noStrike"/>
                        <a:t>0.40</a:t>
                      </a:r>
                      <a:endParaRPr sz="1100" u="none" cap="none" strike="noStrike"/>
                    </a:p>
                  </a:txBody>
                  <a:tcPr marT="34300" marB="343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cap="none" strike="noStrike"/>
                        <a:t>0.11</a:t>
                      </a:r>
                      <a:endParaRPr sz="1100" u="none" cap="none" strike="noStrike"/>
                    </a:p>
                  </a:txBody>
                  <a:tcPr marT="34300" marB="34300" marR="91450" marL="91450"/>
                </a:tc>
              </a:tr>
              <a:tr h="278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cap="none" strike="noStrike"/>
                        <a:t>:</a:t>
                      </a:r>
                      <a:endParaRPr sz="1100" u="none" cap="none" strike="noStrike"/>
                    </a:p>
                  </a:txBody>
                  <a:tcPr marT="34300" marB="343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cap="none" strike="noStrike"/>
                        <a:t>0.3681</a:t>
                      </a:r>
                      <a:endParaRPr sz="1100" u="none" cap="none" strike="noStrike"/>
                    </a:p>
                  </a:txBody>
                  <a:tcPr marT="34300" marB="343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cap="none" strike="noStrike"/>
                        <a:t>0.29</a:t>
                      </a:r>
                      <a:endParaRPr sz="1100" u="none" cap="none" strike="noStrike"/>
                    </a:p>
                  </a:txBody>
                  <a:tcPr marT="34300" marB="343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cap="none" strike="noStrike"/>
                        <a:t>0.39</a:t>
                      </a:r>
                      <a:endParaRPr sz="1100" u="none" cap="none" strike="noStrike"/>
                    </a:p>
                  </a:txBody>
                  <a:tcPr marT="34300" marB="343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cap="none" strike="noStrike"/>
                        <a:t>0.09</a:t>
                      </a:r>
                      <a:endParaRPr sz="1100" u="none" cap="none" strike="noStrike"/>
                    </a:p>
                  </a:txBody>
                  <a:tcPr marT="34300" marB="34300" marR="91450" marL="91450"/>
                </a:tc>
              </a:tr>
              <a:tr h="278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cap="none" strike="noStrike"/>
                        <a:t>50</a:t>
                      </a:r>
                      <a:endParaRPr sz="1100" u="none" cap="none" strike="noStrike"/>
                    </a:p>
                  </a:txBody>
                  <a:tcPr marT="34300" marB="343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cap="none" strike="noStrike"/>
                        <a:t>0.3479</a:t>
                      </a:r>
                      <a:endParaRPr sz="1100" u="none" cap="none" strike="noStrike"/>
                    </a:p>
                  </a:txBody>
                  <a:tcPr marT="34300" marB="343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cap="none" strike="noStrike"/>
                        <a:t>0.31</a:t>
                      </a:r>
                      <a:endParaRPr sz="1100" u="none" cap="none" strike="noStrike"/>
                    </a:p>
                  </a:txBody>
                  <a:tcPr marT="34300" marB="343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cap="none" strike="noStrike"/>
                        <a:t>0.42</a:t>
                      </a:r>
                      <a:endParaRPr sz="1100" u="none" cap="none" strike="noStrike"/>
                    </a:p>
                  </a:txBody>
                  <a:tcPr marT="34300" marB="343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cap="none" strike="noStrike"/>
                        <a:t>0.12</a:t>
                      </a:r>
                      <a:endParaRPr sz="1100" u="none" cap="none" strike="noStrike"/>
                    </a:p>
                  </a:txBody>
                  <a:tcPr marT="34300" marB="34300" marR="91450" marL="91450"/>
                </a:tc>
              </a:tr>
              <a:tr h="278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cap="none" strike="noStrike"/>
                        <a:t>51</a:t>
                      </a:r>
                      <a:endParaRPr sz="1100" u="none" cap="none" strike="noStrike"/>
                    </a:p>
                  </a:txBody>
                  <a:tcPr marT="34300" marB="343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cap="none" strike="noStrike"/>
                        <a:t>0.4601</a:t>
                      </a:r>
                      <a:endParaRPr sz="1100" u="none" cap="none" strike="noStrike"/>
                    </a:p>
                  </a:txBody>
                  <a:tcPr marT="34300" marB="343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cap="none" strike="noStrike"/>
                        <a:t>0.35</a:t>
                      </a:r>
                      <a:endParaRPr sz="1100" u="none" cap="none" strike="noStrike"/>
                    </a:p>
                  </a:txBody>
                  <a:tcPr marT="34300" marB="343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cap="none" strike="noStrike"/>
                        <a:t>0.38</a:t>
                      </a:r>
                      <a:endParaRPr sz="1100" u="none" cap="none" strike="noStrike"/>
                    </a:p>
                  </a:txBody>
                  <a:tcPr marT="34300" marB="343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cap="none" strike="noStrike"/>
                        <a:t>0.13</a:t>
                      </a:r>
                      <a:endParaRPr sz="1100" u="none" cap="none" strike="noStrike"/>
                    </a:p>
                  </a:txBody>
                  <a:tcPr marT="34300" marB="34300" marR="91450" marL="91450"/>
                </a:tc>
              </a:tr>
              <a:tr h="278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cap="none" strike="noStrike"/>
                        <a:t>:</a:t>
                      </a:r>
                      <a:endParaRPr sz="1100" u="none" cap="none" strike="noStrike"/>
                    </a:p>
                  </a:txBody>
                  <a:tcPr marT="34300" marB="343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34300" marB="343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34300" marB="343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34300" marB="343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34300" marB="34300" marR="91450" marL="91450"/>
                </a:tc>
              </a:tr>
              <a:tr h="278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cap="none" strike="noStrike"/>
                        <a:t>125</a:t>
                      </a:r>
                      <a:endParaRPr sz="1100" u="none" cap="none" strike="noStrike"/>
                    </a:p>
                  </a:txBody>
                  <a:tcPr marT="34300" marB="343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cap="none" strike="noStrike"/>
                        <a:t>0.9751</a:t>
                      </a:r>
                      <a:endParaRPr sz="1100" u="none" cap="none" strike="noStrike"/>
                    </a:p>
                  </a:txBody>
                  <a:tcPr marT="34300" marB="343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cap="none" strike="noStrike"/>
                        <a:t>0.30</a:t>
                      </a:r>
                      <a:endParaRPr sz="1100" u="none" cap="none" strike="noStrike"/>
                    </a:p>
                  </a:txBody>
                  <a:tcPr marT="34300" marB="343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cap="none" strike="noStrike"/>
                        <a:t>0.73</a:t>
                      </a:r>
                      <a:endParaRPr sz="1100" u="none" cap="none" strike="noStrike"/>
                    </a:p>
                  </a:txBody>
                  <a:tcPr marT="34300" marB="343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cap="none" strike="noStrike"/>
                        <a:t>0.10</a:t>
                      </a:r>
                      <a:endParaRPr sz="1100" u="none" cap="none" strike="noStrike"/>
                    </a:p>
                  </a:txBody>
                  <a:tcPr marT="34300" marB="34300" marR="91450" marL="91450"/>
                </a:tc>
              </a:tr>
            </a:tbl>
          </a:graphicData>
        </a:graphic>
      </p:graphicFrame>
      <p:sp>
        <p:nvSpPr>
          <p:cNvPr id="434" name="Google Shape;434;p15"/>
          <p:cNvSpPr/>
          <p:nvPr/>
        </p:nvSpPr>
        <p:spPr>
          <a:xfrm>
            <a:off x="1618591" y="1789388"/>
            <a:ext cx="63000" cy="835800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5" name="Google Shape;435;p15"/>
          <p:cNvSpPr/>
          <p:nvPr/>
        </p:nvSpPr>
        <p:spPr>
          <a:xfrm>
            <a:off x="1623846" y="2644667"/>
            <a:ext cx="63000" cy="835800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6" name="Google Shape;436;p15"/>
          <p:cNvSpPr/>
          <p:nvPr/>
        </p:nvSpPr>
        <p:spPr>
          <a:xfrm>
            <a:off x="494540" y="2953512"/>
            <a:ext cx="1092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Naranjas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7" name="Google Shape;437;p15"/>
          <p:cNvSpPr/>
          <p:nvPr/>
        </p:nvSpPr>
        <p:spPr>
          <a:xfrm>
            <a:off x="331920" y="2058819"/>
            <a:ext cx="1343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Mandarinas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8" name="Google Shape;438;p15"/>
          <p:cNvSpPr/>
          <p:nvPr/>
        </p:nvSpPr>
        <p:spPr>
          <a:xfrm>
            <a:off x="4448014" y="1185620"/>
            <a:ext cx="3967500" cy="2661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9" name="Google Shape;439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78480" y="3625150"/>
            <a:ext cx="247649" cy="171450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15"/>
          <p:cNvSpPr/>
          <p:nvPr/>
        </p:nvSpPr>
        <p:spPr>
          <a:xfrm>
            <a:off x="5013134" y="2189153"/>
            <a:ext cx="14736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Columna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Normalizada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con MinMax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16"/>
          <p:cNvSpPr txBox="1"/>
          <p:nvPr/>
        </p:nvSpPr>
        <p:spPr>
          <a:xfrm>
            <a:off x="228600" y="114300"/>
            <a:ext cx="67296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s" sz="3200" u="none" cap="none" strike="noStrike">
                <a:solidFill>
                  <a:srgbClr val="FF9300"/>
                </a:solidFill>
                <a:latin typeface="Trebuchet MS"/>
                <a:ea typeface="Trebuchet MS"/>
                <a:cs typeface="Trebuchet MS"/>
                <a:sym typeface="Trebuchet MS"/>
              </a:rPr>
              <a:t>4. Normalización de Características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7" name="Google Shape;447;p16"/>
          <p:cNvSpPr txBox="1"/>
          <p:nvPr>
            <p:ph idx="12" type="sldNum"/>
          </p:nvPr>
        </p:nvSpPr>
        <p:spPr>
          <a:xfrm>
            <a:off x="6553200" y="4683919"/>
            <a:ext cx="2133600" cy="3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"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48" name="Google Shape;448;p16"/>
          <p:cNvSpPr txBox="1"/>
          <p:nvPr/>
        </p:nvSpPr>
        <p:spPr>
          <a:xfrm>
            <a:off x="76200" y="4862513"/>
            <a:ext cx="27816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200" u="none" cap="none" strike="noStrike">
                <a:solidFill>
                  <a:srgbClr val="595959"/>
                </a:solidFill>
                <a:latin typeface="Trebuchet MS"/>
                <a:ea typeface="Trebuchet MS"/>
                <a:cs typeface="Trebuchet MS"/>
                <a:sym typeface="Trebuchet MS"/>
              </a:rPr>
              <a:t>PAT01_FormulacionMetodologica.pptx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449" name="Google Shape;449;p16"/>
          <p:cNvGraphicFramePr/>
          <p:nvPr/>
        </p:nvGraphicFramePr>
        <p:xfrm>
          <a:off x="1986453" y="152860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{7DB5B4DC-546A-4D99-80D2-61616089EF59}</a:tableStyleId>
              </a:tblPr>
              <a:tblGrid>
                <a:gridCol w="1219200"/>
                <a:gridCol w="1219200"/>
                <a:gridCol w="1219200"/>
                <a:gridCol w="1219200"/>
                <a:gridCol w="1219200"/>
              </a:tblGrid>
              <a:tr h="278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cap="none" strike="noStrike"/>
                        <a:t>Muestra</a:t>
                      </a:r>
                      <a:endParaRPr sz="1100" u="none" cap="none" strike="noStrike"/>
                    </a:p>
                  </a:txBody>
                  <a:tcPr marT="34300" marB="343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cap="none" strike="noStrike"/>
                        <a:t>A</a:t>
                      </a:r>
                      <a:endParaRPr sz="1100" u="none" cap="none" strike="noStrike"/>
                    </a:p>
                  </a:txBody>
                  <a:tcPr marT="34300" marB="343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cap="none" strike="noStrike"/>
                        <a:t>R</a:t>
                      </a:r>
                      <a:endParaRPr sz="1100" u="none" cap="none" strike="noStrike"/>
                    </a:p>
                  </a:txBody>
                  <a:tcPr marT="34300" marB="343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cap="none" strike="noStrike"/>
                        <a:t>G</a:t>
                      </a:r>
                      <a:endParaRPr sz="1100" u="none" cap="none" strike="noStrike"/>
                    </a:p>
                  </a:txBody>
                  <a:tcPr marT="34300" marB="343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cap="none" strike="noStrike"/>
                        <a:t>B</a:t>
                      </a:r>
                      <a:endParaRPr sz="1100" u="none" cap="none" strike="noStrike"/>
                    </a:p>
                  </a:txBody>
                  <a:tcPr marT="34300" marB="34300" marR="91450" marL="91450"/>
                </a:tc>
              </a:tr>
              <a:tr h="278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cap="none" strike="noStrike"/>
                        <a:t>1</a:t>
                      </a:r>
                      <a:endParaRPr sz="1100" u="none" cap="none" strike="noStrike"/>
                    </a:p>
                  </a:txBody>
                  <a:tcPr marT="34300" marB="343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cap="none" strike="noStrike"/>
                        <a:t>0.4981</a:t>
                      </a:r>
                      <a:endParaRPr sz="1100" u="none" cap="none" strike="noStrike"/>
                    </a:p>
                  </a:txBody>
                  <a:tcPr marT="34300" marB="343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cap="none" strike="noStrike"/>
                        <a:t>0.27</a:t>
                      </a:r>
                      <a:endParaRPr sz="1100" u="none" cap="none" strike="noStrike"/>
                    </a:p>
                  </a:txBody>
                  <a:tcPr marT="34300" marB="343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cap="none" strike="noStrike"/>
                        <a:t>0.40</a:t>
                      </a:r>
                      <a:endParaRPr sz="1100" u="none" cap="none" strike="noStrike"/>
                    </a:p>
                  </a:txBody>
                  <a:tcPr marT="34300" marB="343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cap="none" strike="noStrike"/>
                        <a:t>0.11</a:t>
                      </a:r>
                      <a:endParaRPr sz="1100" u="none" cap="none" strike="noStrike"/>
                    </a:p>
                  </a:txBody>
                  <a:tcPr marT="34300" marB="34300" marR="91450" marL="91450"/>
                </a:tc>
              </a:tr>
              <a:tr h="278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cap="none" strike="noStrike"/>
                        <a:t>:</a:t>
                      </a:r>
                      <a:endParaRPr sz="1100" u="none" cap="none" strike="noStrike"/>
                    </a:p>
                  </a:txBody>
                  <a:tcPr marT="34300" marB="343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cap="none" strike="noStrike"/>
                        <a:t>0.3681</a:t>
                      </a:r>
                      <a:endParaRPr sz="1100" u="none" cap="none" strike="noStrike"/>
                    </a:p>
                  </a:txBody>
                  <a:tcPr marT="34300" marB="343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cap="none" strike="noStrike"/>
                        <a:t>0.29</a:t>
                      </a:r>
                      <a:endParaRPr sz="1100" u="none" cap="none" strike="noStrike"/>
                    </a:p>
                  </a:txBody>
                  <a:tcPr marT="34300" marB="343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cap="none" strike="noStrike"/>
                        <a:t>0.39</a:t>
                      </a:r>
                      <a:endParaRPr sz="1100" u="none" cap="none" strike="noStrike"/>
                    </a:p>
                  </a:txBody>
                  <a:tcPr marT="34300" marB="343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cap="none" strike="noStrike"/>
                        <a:t>0.09</a:t>
                      </a:r>
                      <a:endParaRPr sz="1100" u="none" cap="none" strike="noStrike"/>
                    </a:p>
                  </a:txBody>
                  <a:tcPr marT="34300" marB="34300" marR="91450" marL="91450"/>
                </a:tc>
              </a:tr>
              <a:tr h="278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cap="none" strike="noStrike"/>
                        <a:t>50</a:t>
                      </a:r>
                      <a:endParaRPr sz="1100" u="none" cap="none" strike="noStrike"/>
                    </a:p>
                  </a:txBody>
                  <a:tcPr marT="34300" marB="343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cap="none" strike="noStrike"/>
                        <a:t>0.3479</a:t>
                      </a:r>
                      <a:endParaRPr sz="1100" u="none" cap="none" strike="noStrike"/>
                    </a:p>
                  </a:txBody>
                  <a:tcPr marT="34300" marB="343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cap="none" strike="noStrike"/>
                        <a:t>0.31</a:t>
                      </a:r>
                      <a:endParaRPr sz="1100" u="none" cap="none" strike="noStrike"/>
                    </a:p>
                  </a:txBody>
                  <a:tcPr marT="34300" marB="343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cap="none" strike="noStrike"/>
                        <a:t>0.42</a:t>
                      </a:r>
                      <a:endParaRPr sz="1100" u="none" cap="none" strike="noStrike"/>
                    </a:p>
                  </a:txBody>
                  <a:tcPr marT="34300" marB="343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cap="none" strike="noStrike"/>
                        <a:t>0.12</a:t>
                      </a:r>
                      <a:endParaRPr sz="1100" u="none" cap="none" strike="noStrike"/>
                    </a:p>
                  </a:txBody>
                  <a:tcPr marT="34300" marB="34300" marR="91450" marL="91450"/>
                </a:tc>
              </a:tr>
              <a:tr h="278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cap="none" strike="noStrike"/>
                        <a:t>51</a:t>
                      </a:r>
                      <a:endParaRPr sz="1100" u="none" cap="none" strike="noStrike"/>
                    </a:p>
                  </a:txBody>
                  <a:tcPr marT="34300" marB="343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cap="none" strike="noStrike"/>
                        <a:t>0.4601</a:t>
                      </a:r>
                      <a:endParaRPr sz="1100" u="none" cap="none" strike="noStrike"/>
                    </a:p>
                  </a:txBody>
                  <a:tcPr marT="34300" marB="343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cap="none" strike="noStrike"/>
                        <a:t>0.35</a:t>
                      </a:r>
                      <a:endParaRPr sz="1100" u="none" cap="none" strike="noStrike"/>
                    </a:p>
                  </a:txBody>
                  <a:tcPr marT="34300" marB="343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cap="none" strike="noStrike"/>
                        <a:t>0.38</a:t>
                      </a:r>
                      <a:endParaRPr sz="1100" u="none" cap="none" strike="noStrike"/>
                    </a:p>
                  </a:txBody>
                  <a:tcPr marT="34300" marB="343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cap="none" strike="noStrike"/>
                        <a:t>0.13</a:t>
                      </a:r>
                      <a:endParaRPr sz="1100" u="none" cap="none" strike="noStrike"/>
                    </a:p>
                  </a:txBody>
                  <a:tcPr marT="34300" marB="34300" marR="91450" marL="91450"/>
                </a:tc>
              </a:tr>
              <a:tr h="278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cap="none" strike="noStrike"/>
                        <a:t>:</a:t>
                      </a:r>
                      <a:endParaRPr sz="1100" u="none" cap="none" strike="noStrike"/>
                    </a:p>
                  </a:txBody>
                  <a:tcPr marT="34300" marB="343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34300" marB="343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34300" marB="343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34300" marB="343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34300" marB="34300" marR="91450" marL="91450"/>
                </a:tc>
              </a:tr>
              <a:tr h="278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cap="none" strike="noStrike"/>
                        <a:t>125</a:t>
                      </a:r>
                      <a:endParaRPr sz="1100" u="none" cap="none" strike="noStrike"/>
                    </a:p>
                  </a:txBody>
                  <a:tcPr marT="34300" marB="343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cap="none" strike="noStrike"/>
                        <a:t>0.9751</a:t>
                      </a:r>
                      <a:endParaRPr sz="1100" u="none" cap="none" strike="noStrike"/>
                    </a:p>
                  </a:txBody>
                  <a:tcPr marT="34300" marB="343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cap="none" strike="noStrike"/>
                        <a:t>0.30</a:t>
                      </a:r>
                      <a:endParaRPr sz="1100" u="none" cap="none" strike="noStrike"/>
                    </a:p>
                  </a:txBody>
                  <a:tcPr marT="34300" marB="343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cap="none" strike="noStrike"/>
                        <a:t>0.73</a:t>
                      </a:r>
                      <a:endParaRPr sz="1100" u="none" cap="none" strike="noStrike"/>
                    </a:p>
                  </a:txBody>
                  <a:tcPr marT="34300" marB="343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cap="none" strike="noStrike"/>
                        <a:t>0.10</a:t>
                      </a:r>
                      <a:endParaRPr sz="1100" u="none" cap="none" strike="noStrike"/>
                    </a:p>
                  </a:txBody>
                  <a:tcPr marT="34300" marB="34300" marR="91450" marL="91450"/>
                </a:tc>
              </a:tr>
            </a:tbl>
          </a:graphicData>
        </a:graphic>
      </p:graphicFrame>
      <p:sp>
        <p:nvSpPr>
          <p:cNvPr id="450" name="Google Shape;450;p16"/>
          <p:cNvSpPr/>
          <p:nvPr/>
        </p:nvSpPr>
        <p:spPr>
          <a:xfrm>
            <a:off x="1618591" y="1789388"/>
            <a:ext cx="63000" cy="835800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1" name="Google Shape;451;p16"/>
          <p:cNvSpPr/>
          <p:nvPr/>
        </p:nvSpPr>
        <p:spPr>
          <a:xfrm>
            <a:off x="1623846" y="2644667"/>
            <a:ext cx="63000" cy="835800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2" name="Google Shape;452;p16"/>
          <p:cNvSpPr/>
          <p:nvPr/>
        </p:nvSpPr>
        <p:spPr>
          <a:xfrm>
            <a:off x="494540" y="2953512"/>
            <a:ext cx="1092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Naranjas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3" name="Google Shape;453;p16"/>
          <p:cNvSpPr/>
          <p:nvPr/>
        </p:nvSpPr>
        <p:spPr>
          <a:xfrm>
            <a:off x="331920" y="2058819"/>
            <a:ext cx="1343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Mandarinas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54" name="Google Shape;454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78480" y="3625150"/>
            <a:ext cx="247649" cy="17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5" name="Google Shape;455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71359" y="2371887"/>
            <a:ext cx="495299" cy="19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6" name="Google Shape;456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850001" y="3613527"/>
            <a:ext cx="257175" cy="17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7" name="Google Shape;457;p1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105361" y="3601902"/>
            <a:ext cx="257175" cy="17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" name="Google Shape;458;p1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292383" y="3601901"/>
            <a:ext cx="266702" cy="171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17"/>
          <p:cNvSpPr txBox="1"/>
          <p:nvPr/>
        </p:nvSpPr>
        <p:spPr>
          <a:xfrm>
            <a:off x="228600" y="114300"/>
            <a:ext cx="50049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s" sz="3200" u="none" cap="none" strike="noStrike">
                <a:solidFill>
                  <a:srgbClr val="FF9300"/>
                </a:solidFill>
                <a:latin typeface="Trebuchet MS"/>
                <a:ea typeface="Trebuchet MS"/>
                <a:cs typeface="Trebuchet MS"/>
                <a:sym typeface="Trebuchet MS"/>
              </a:rPr>
              <a:t>Formulación Metodológica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5" name="Google Shape;465;p17"/>
          <p:cNvSpPr txBox="1"/>
          <p:nvPr>
            <p:ph idx="12" type="sldNum"/>
          </p:nvPr>
        </p:nvSpPr>
        <p:spPr>
          <a:xfrm>
            <a:off x="6553200" y="4683919"/>
            <a:ext cx="2133600" cy="3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"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66" name="Google Shape;466;p17"/>
          <p:cNvSpPr txBox="1"/>
          <p:nvPr/>
        </p:nvSpPr>
        <p:spPr>
          <a:xfrm>
            <a:off x="716846" y="874227"/>
            <a:ext cx="6468300" cy="38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9845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100"/>
              <a:buFont typeface="Trebuchet MS"/>
              <a:buAutoNum type="arabicPeriod"/>
            </a:pPr>
            <a:r>
              <a:rPr b="0" i="0" lang="es" sz="2100" u="none" cap="none" strike="noStrike">
                <a:solidFill>
                  <a:srgbClr val="D8D8D8"/>
                </a:solidFill>
                <a:latin typeface="Trebuchet MS"/>
                <a:ea typeface="Trebuchet MS"/>
                <a:cs typeface="Trebuchet MS"/>
                <a:sym typeface="Trebuchet MS"/>
              </a:rPr>
              <a:t>Obtención de la Información Original</a:t>
            </a:r>
            <a:endParaRPr b="0" i="0" sz="700" u="none" cap="none" strike="noStrike">
              <a:solidFill>
                <a:srgbClr val="D8D8D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100"/>
              <a:buFont typeface="Trebuchet MS"/>
              <a:buAutoNum type="arabicPeriod"/>
            </a:pPr>
            <a:r>
              <a:rPr b="0" i="0" lang="es" sz="2100" u="none" cap="none" strike="noStrike">
                <a:solidFill>
                  <a:srgbClr val="D8D8D8"/>
                </a:solidFill>
                <a:latin typeface="Trebuchet MS"/>
                <a:ea typeface="Trebuchet MS"/>
                <a:cs typeface="Trebuchet MS"/>
                <a:sym typeface="Trebuchet MS"/>
              </a:rPr>
              <a:t>Pre-procesamiento</a:t>
            </a:r>
            <a:endParaRPr b="0" i="0" sz="700" u="none" cap="none" strike="noStrike">
              <a:solidFill>
                <a:srgbClr val="D8D8D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100"/>
              <a:buFont typeface="Trebuchet MS"/>
              <a:buAutoNum type="arabicPeriod"/>
            </a:pPr>
            <a:r>
              <a:rPr b="0" i="0" lang="es" sz="2100" u="none" cap="none" strike="noStrike">
                <a:solidFill>
                  <a:srgbClr val="D8D8D8"/>
                </a:solidFill>
                <a:latin typeface="Trebuchet MS"/>
                <a:ea typeface="Trebuchet MS"/>
                <a:cs typeface="Trebuchet MS"/>
                <a:sym typeface="Trebuchet MS"/>
              </a:rPr>
              <a:t>Extracción de Características</a:t>
            </a:r>
            <a:endParaRPr b="0" i="0" sz="700" u="none" cap="none" strike="noStrike">
              <a:solidFill>
                <a:srgbClr val="D8D8D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100"/>
              <a:buFont typeface="Trebuchet MS"/>
              <a:buAutoNum type="arabicPeriod"/>
            </a:pPr>
            <a:r>
              <a:rPr b="0" i="0" lang="es" sz="2100" u="none" cap="none" strike="noStrike">
                <a:solidFill>
                  <a:srgbClr val="D8D8D8"/>
                </a:solidFill>
                <a:latin typeface="Trebuchet MS"/>
                <a:ea typeface="Trebuchet MS"/>
                <a:cs typeface="Trebuchet MS"/>
                <a:sym typeface="Trebuchet MS"/>
              </a:rPr>
              <a:t>Normalización de Características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Trebuchet MS"/>
              <a:buAutoNum type="arabicPeriod"/>
            </a:pPr>
            <a:r>
              <a:rPr b="0" i="0" lang="es" sz="21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Análisis de Características</a:t>
            </a:r>
            <a:endParaRPr b="0" i="0" sz="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100"/>
              <a:buFont typeface="Trebuchet MS"/>
              <a:buAutoNum type="arabicPeriod"/>
            </a:pPr>
            <a:r>
              <a:rPr b="0" i="0" lang="es" sz="2100" u="none" cap="none" strike="noStrike">
                <a:solidFill>
                  <a:srgbClr val="D8D8D8"/>
                </a:solidFill>
                <a:latin typeface="Trebuchet MS"/>
                <a:ea typeface="Trebuchet MS"/>
                <a:cs typeface="Trebuchet MS"/>
                <a:sym typeface="Trebuchet MS"/>
              </a:rPr>
              <a:t>Selección de Características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100"/>
              <a:buFont typeface="Trebuchet MS"/>
              <a:buAutoNum type="arabicPeriod"/>
            </a:pPr>
            <a:r>
              <a:rPr b="0" i="0" lang="es" sz="2100" u="none" cap="none" strike="noStrike">
                <a:solidFill>
                  <a:srgbClr val="D8D8D8"/>
                </a:solidFill>
                <a:latin typeface="Trebuchet MS"/>
                <a:ea typeface="Trebuchet MS"/>
                <a:cs typeface="Trebuchet MS"/>
                <a:sym typeface="Trebuchet MS"/>
              </a:rPr>
              <a:t>Diseño del Clasificador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100"/>
              <a:buFont typeface="Trebuchet MS"/>
              <a:buAutoNum type="arabicPeriod"/>
            </a:pPr>
            <a:r>
              <a:rPr b="0" i="0" lang="es" sz="2100" u="none" cap="none" strike="noStrike">
                <a:solidFill>
                  <a:srgbClr val="D8D8D8"/>
                </a:solidFill>
                <a:latin typeface="Trebuchet MS"/>
                <a:ea typeface="Trebuchet MS"/>
                <a:cs typeface="Trebuchet MS"/>
                <a:sym typeface="Trebuchet MS"/>
              </a:rPr>
              <a:t>Evaluación del Desempeño</a:t>
            </a:r>
            <a:endParaRPr b="0" i="0" sz="2100" u="none" cap="none" strike="noStrike">
              <a:solidFill>
                <a:srgbClr val="D8D8D8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18"/>
          <p:cNvSpPr txBox="1"/>
          <p:nvPr/>
        </p:nvSpPr>
        <p:spPr>
          <a:xfrm>
            <a:off x="228600" y="114300"/>
            <a:ext cx="54648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s" sz="3200" u="none" cap="none" strike="noStrike">
                <a:solidFill>
                  <a:srgbClr val="FF9300"/>
                </a:solidFill>
                <a:latin typeface="Trebuchet MS"/>
                <a:ea typeface="Trebuchet MS"/>
                <a:cs typeface="Trebuchet MS"/>
                <a:sym typeface="Trebuchet MS"/>
              </a:rPr>
              <a:t>5. Análisis de Características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3" name="Google Shape;473;p18"/>
          <p:cNvSpPr txBox="1"/>
          <p:nvPr>
            <p:ph idx="12" type="sldNum"/>
          </p:nvPr>
        </p:nvSpPr>
        <p:spPr>
          <a:xfrm>
            <a:off x="6553200" y="4683919"/>
            <a:ext cx="2133600" cy="3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"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74" name="Google Shape;474;p18"/>
          <p:cNvSpPr txBox="1"/>
          <p:nvPr/>
        </p:nvSpPr>
        <p:spPr>
          <a:xfrm>
            <a:off x="76200" y="4862513"/>
            <a:ext cx="27816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200" u="none" cap="none" strike="noStrike">
                <a:solidFill>
                  <a:srgbClr val="595959"/>
                </a:solidFill>
                <a:latin typeface="Trebuchet MS"/>
                <a:ea typeface="Trebuchet MS"/>
                <a:cs typeface="Trebuchet MS"/>
                <a:sym typeface="Trebuchet MS"/>
              </a:rPr>
              <a:t>PAT01_FormulacionMetodologica.pptx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75" name="Google Shape;475;p18"/>
          <p:cNvPicPr preferRelativeResize="0"/>
          <p:nvPr/>
        </p:nvPicPr>
        <p:blipFill rotWithShape="1">
          <a:blip r:embed="rId3">
            <a:alphaModFix/>
          </a:blip>
          <a:srcRect b="2015" l="0" r="0" t="2015"/>
          <a:stretch/>
        </p:blipFill>
        <p:spPr>
          <a:xfrm>
            <a:off x="1243524" y="1822342"/>
            <a:ext cx="6223000" cy="1627923"/>
          </a:xfrm>
          <a:prstGeom prst="rect">
            <a:avLst/>
          </a:prstGeom>
          <a:noFill/>
          <a:ln>
            <a:noFill/>
          </a:ln>
        </p:spPr>
      </p:pic>
      <p:sp>
        <p:nvSpPr>
          <p:cNvPr id="476" name="Google Shape;476;p18"/>
          <p:cNvSpPr/>
          <p:nvPr/>
        </p:nvSpPr>
        <p:spPr>
          <a:xfrm>
            <a:off x="1217904" y="1316832"/>
            <a:ext cx="3794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Histogramas en 1D para dos clases 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7" name="Google Shape;477;p18"/>
          <p:cNvSpPr/>
          <p:nvPr/>
        </p:nvSpPr>
        <p:spPr>
          <a:xfrm>
            <a:off x="1233324" y="3674512"/>
            <a:ext cx="43575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Característica que discrimina mal (Rojo)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78" name="Google Shape;478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73563" y="3613527"/>
            <a:ext cx="723899" cy="1714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9" name="Google Shape;479;p18"/>
          <p:cNvGrpSpPr/>
          <p:nvPr/>
        </p:nvGrpSpPr>
        <p:grpSpPr>
          <a:xfrm>
            <a:off x="1366613" y="1968689"/>
            <a:ext cx="5408377" cy="820900"/>
            <a:chOff x="1366613" y="2624918"/>
            <a:chExt cx="5408377" cy="1094533"/>
          </a:xfrm>
        </p:grpSpPr>
        <p:pic>
          <p:nvPicPr>
            <p:cNvPr id="480" name="Google Shape;480;p1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366613" y="2671413"/>
              <a:ext cx="1130301" cy="3683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1" name="Google Shape;481;p18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5644689" y="2624918"/>
              <a:ext cx="1130301" cy="368301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482" name="Google Shape;482;p18"/>
            <p:cNvCxnSpPr/>
            <p:nvPr/>
          </p:nvCxnSpPr>
          <p:spPr>
            <a:xfrm flipH="1">
              <a:off x="5264372" y="3192651"/>
              <a:ext cx="651000" cy="526800"/>
            </a:xfrm>
            <a:prstGeom prst="straightConnector1">
              <a:avLst/>
            </a:pr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83" name="Google Shape;483;p18"/>
            <p:cNvCxnSpPr/>
            <p:nvPr/>
          </p:nvCxnSpPr>
          <p:spPr>
            <a:xfrm>
              <a:off x="2009255" y="3161654"/>
              <a:ext cx="945300" cy="325500"/>
            </a:xfrm>
            <a:prstGeom prst="straightConnector1">
              <a:avLst/>
            </a:pr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pic>
        <p:nvPicPr>
          <p:cNvPr id="484" name="Google Shape;484;p1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039930" y="1291952"/>
            <a:ext cx="884568" cy="28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19"/>
          <p:cNvSpPr txBox="1"/>
          <p:nvPr/>
        </p:nvSpPr>
        <p:spPr>
          <a:xfrm>
            <a:off x="228600" y="114300"/>
            <a:ext cx="54648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s" sz="3200" u="none" cap="none" strike="noStrike">
                <a:solidFill>
                  <a:srgbClr val="FF9300"/>
                </a:solidFill>
                <a:latin typeface="Trebuchet MS"/>
                <a:ea typeface="Trebuchet MS"/>
                <a:cs typeface="Trebuchet MS"/>
                <a:sym typeface="Trebuchet MS"/>
              </a:rPr>
              <a:t>5. Análisis de Características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1" name="Google Shape;491;p19"/>
          <p:cNvSpPr txBox="1"/>
          <p:nvPr>
            <p:ph idx="12" type="sldNum"/>
          </p:nvPr>
        </p:nvSpPr>
        <p:spPr>
          <a:xfrm>
            <a:off x="6553200" y="4683919"/>
            <a:ext cx="2133600" cy="3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"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92" name="Google Shape;492;p19"/>
          <p:cNvSpPr txBox="1"/>
          <p:nvPr/>
        </p:nvSpPr>
        <p:spPr>
          <a:xfrm>
            <a:off x="76200" y="4862513"/>
            <a:ext cx="27816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200" u="none" cap="none" strike="noStrike">
                <a:solidFill>
                  <a:srgbClr val="595959"/>
                </a:solidFill>
                <a:latin typeface="Trebuchet MS"/>
                <a:ea typeface="Trebuchet MS"/>
                <a:cs typeface="Trebuchet MS"/>
                <a:sym typeface="Trebuchet MS"/>
              </a:rPr>
              <a:t>PAT01_FormulacionMetodologica.pptx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93" name="Google Shape;493;p19"/>
          <p:cNvPicPr preferRelativeResize="0"/>
          <p:nvPr/>
        </p:nvPicPr>
        <p:blipFill rotWithShape="1">
          <a:blip r:embed="rId3">
            <a:alphaModFix/>
          </a:blip>
          <a:srcRect b="4870" l="0" r="0" t="0"/>
          <a:stretch/>
        </p:blipFill>
        <p:spPr>
          <a:xfrm>
            <a:off x="1243524" y="1822342"/>
            <a:ext cx="4667250" cy="1627923"/>
          </a:xfrm>
          <a:prstGeom prst="rect">
            <a:avLst/>
          </a:prstGeom>
          <a:noFill/>
          <a:ln>
            <a:noFill/>
          </a:ln>
        </p:spPr>
      </p:pic>
      <p:sp>
        <p:nvSpPr>
          <p:cNvPr id="494" name="Google Shape;494;p19"/>
          <p:cNvSpPr/>
          <p:nvPr/>
        </p:nvSpPr>
        <p:spPr>
          <a:xfrm>
            <a:off x="1160780" y="3639641"/>
            <a:ext cx="44406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Característica que discrimina bien (Área)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95" name="Google Shape;495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73563" y="3601903"/>
            <a:ext cx="723899" cy="17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6" name="Google Shape;496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3236" y="2003560"/>
            <a:ext cx="847725" cy="276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97" name="Google Shape;497;p1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548572" y="1968688"/>
            <a:ext cx="847725" cy="2762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98" name="Google Shape;498;p19"/>
          <p:cNvCxnSpPr/>
          <p:nvPr/>
        </p:nvCxnSpPr>
        <p:spPr>
          <a:xfrm flipH="1">
            <a:off x="6168255" y="2394488"/>
            <a:ext cx="651000" cy="395100"/>
          </a:xfrm>
          <a:prstGeom prst="straightConnector1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99" name="Google Shape;499;p19"/>
          <p:cNvCxnSpPr/>
          <p:nvPr/>
        </p:nvCxnSpPr>
        <p:spPr>
          <a:xfrm>
            <a:off x="1115878" y="2371241"/>
            <a:ext cx="945300" cy="244200"/>
          </a:xfrm>
          <a:prstGeom prst="straightConnector1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00" name="Google Shape;500;p19"/>
          <p:cNvSpPr/>
          <p:nvPr/>
        </p:nvSpPr>
        <p:spPr>
          <a:xfrm>
            <a:off x="1217904" y="1316832"/>
            <a:ext cx="3794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Histogramas en 1D para dos clases 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1" name="Google Shape;501;p1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039930" y="1291952"/>
            <a:ext cx="884568" cy="28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8" name="Google Shape;218;p2"/>
          <p:cNvGraphicFramePr/>
          <p:nvPr/>
        </p:nvGraphicFramePr>
        <p:xfrm>
          <a:off x="-1" y="486537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{EAE230F5-B63E-4042-BE87-AC821CEC3DD1}</a:tableStyleId>
              </a:tblPr>
              <a:tblGrid>
                <a:gridCol w="2854250"/>
                <a:gridCol w="3063250"/>
                <a:gridCol w="3226525"/>
              </a:tblGrid>
              <a:tr h="2781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34300" marB="34300" marR="68600" marL="68600">
                    <a:solidFill>
                      <a:srgbClr val="1F386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34300" marB="34300" marR="68600" marL="68600">
                    <a:solidFill>
                      <a:srgbClr val="2F549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34300" marB="34300" marR="68600" marL="68600"/>
                </a:tc>
              </a:tr>
            </a:tbl>
          </a:graphicData>
        </a:graphic>
      </p:graphicFrame>
      <p:sp>
        <p:nvSpPr>
          <p:cNvPr id="219" name="Google Shape;219;p2"/>
          <p:cNvSpPr txBox="1"/>
          <p:nvPr/>
        </p:nvSpPr>
        <p:spPr>
          <a:xfrm>
            <a:off x="88084" y="4865370"/>
            <a:ext cx="9627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J. C. Briñez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2"/>
          <p:cNvSpPr txBox="1"/>
          <p:nvPr/>
        </p:nvSpPr>
        <p:spPr>
          <a:xfrm>
            <a:off x="2950874" y="4861953"/>
            <a:ext cx="24774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Electiva: Pattern recognition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2"/>
          <p:cNvSpPr txBox="1"/>
          <p:nvPr/>
        </p:nvSpPr>
        <p:spPr>
          <a:xfrm>
            <a:off x="5900816" y="4864239"/>
            <a:ext cx="26406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Electronic Engineering Department  -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2"/>
          <p:cNvSpPr txBox="1"/>
          <p:nvPr>
            <p:ph idx="12" type="sldNum"/>
          </p:nvPr>
        </p:nvSpPr>
        <p:spPr>
          <a:xfrm>
            <a:off x="6956570" y="4869656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b="1" lang="es" sz="1100">
                <a:solidFill>
                  <a:schemeClr val="dk1"/>
                </a:solidFill>
              </a:rPr>
              <a:t>‹#›</a:t>
            </a:fld>
            <a:endParaRPr b="1" sz="1100">
              <a:solidFill>
                <a:schemeClr val="dk1"/>
              </a:solidFill>
            </a:endParaRPr>
          </a:p>
        </p:txBody>
      </p:sp>
      <p:sp>
        <p:nvSpPr>
          <p:cNvPr id="223" name="Google Shape;223;p2"/>
          <p:cNvSpPr/>
          <p:nvPr/>
        </p:nvSpPr>
        <p:spPr>
          <a:xfrm>
            <a:off x="858943" y="1046804"/>
            <a:ext cx="7480800" cy="8832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2"/>
          <p:cNvSpPr txBox="1"/>
          <p:nvPr/>
        </p:nvSpPr>
        <p:spPr>
          <a:xfrm>
            <a:off x="978650" y="1254775"/>
            <a:ext cx="71964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2019300" lvl="0" marL="2019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1" lang="es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Estrategia metodológica en reconocimiento de patrones</a:t>
            </a:r>
            <a:endParaRPr b="0" i="0" sz="24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5" name="Google Shape;225;p2"/>
          <p:cNvSpPr/>
          <p:nvPr/>
        </p:nvSpPr>
        <p:spPr>
          <a:xfrm>
            <a:off x="2600828" y="4054064"/>
            <a:ext cx="41898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s" sz="1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Institución Universitaria Pascual Bravo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s" sz="1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Medellín-Colombia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s" sz="1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202</a:t>
            </a:r>
            <a:r>
              <a:rPr lang="es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</a:t>
            </a:r>
            <a:r>
              <a:rPr b="0" i="0" lang="es" sz="1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</a:t>
            </a:r>
            <a:r>
              <a:rPr lang="es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" name="Google Shape;226;p2"/>
          <p:cNvSpPr txBox="1"/>
          <p:nvPr/>
        </p:nvSpPr>
        <p:spPr>
          <a:xfrm>
            <a:off x="2348484" y="2461983"/>
            <a:ext cx="4501800" cy="10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25700" lIns="51425" spcFirstLastPara="1" rIns="51425" wrap="square" tIns="25700">
            <a:noAutofit/>
          </a:bodyPr>
          <a:lstStyle/>
          <a:p>
            <a:pPr indent="0" lvl="0" marL="1905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Juan Carlos Briñez De León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905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Ingeniero electrónico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905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Magister en Automatización y Control Industrial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905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Ph.D en Ingeniería de sistemas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ágina de inicio - Unidad de Educación Continua - I.U. Pascual Bravo" id="227" name="Google Shape;227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501" y="16645"/>
            <a:ext cx="3043788" cy="7746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20"/>
          <p:cNvSpPr txBox="1"/>
          <p:nvPr/>
        </p:nvSpPr>
        <p:spPr>
          <a:xfrm>
            <a:off x="228600" y="114300"/>
            <a:ext cx="54648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s" sz="3200" u="none" cap="none" strike="noStrike">
                <a:solidFill>
                  <a:srgbClr val="FF9300"/>
                </a:solidFill>
                <a:latin typeface="Trebuchet MS"/>
                <a:ea typeface="Trebuchet MS"/>
                <a:cs typeface="Trebuchet MS"/>
                <a:sym typeface="Trebuchet MS"/>
              </a:rPr>
              <a:t>5. Análisis de Características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8" name="Google Shape;508;p20"/>
          <p:cNvSpPr txBox="1"/>
          <p:nvPr>
            <p:ph idx="12" type="sldNum"/>
          </p:nvPr>
        </p:nvSpPr>
        <p:spPr>
          <a:xfrm>
            <a:off x="6553200" y="4683919"/>
            <a:ext cx="2133600" cy="3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"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09" name="Google Shape;509;p20"/>
          <p:cNvSpPr txBox="1"/>
          <p:nvPr/>
        </p:nvSpPr>
        <p:spPr>
          <a:xfrm>
            <a:off x="76200" y="4862513"/>
            <a:ext cx="27816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200" u="none" cap="none" strike="noStrike">
                <a:solidFill>
                  <a:srgbClr val="595959"/>
                </a:solidFill>
                <a:latin typeface="Trebuchet MS"/>
                <a:ea typeface="Trebuchet MS"/>
                <a:cs typeface="Trebuchet MS"/>
                <a:sym typeface="Trebuchet MS"/>
              </a:rPr>
              <a:t>PAT01_FormulacionMetodologica.pptx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10" name="Google Shape;510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77901" y="1394848"/>
            <a:ext cx="3439238" cy="3622566"/>
          </a:xfrm>
          <a:prstGeom prst="rect">
            <a:avLst/>
          </a:prstGeom>
          <a:noFill/>
          <a:ln>
            <a:noFill/>
          </a:ln>
        </p:spPr>
      </p:pic>
      <p:sp>
        <p:nvSpPr>
          <p:cNvPr id="511" name="Google Shape;511;p20"/>
          <p:cNvSpPr/>
          <p:nvPr/>
        </p:nvSpPr>
        <p:spPr>
          <a:xfrm>
            <a:off x="257293" y="3360672"/>
            <a:ext cx="34068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Característica que discriminan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bien (Área y Verde)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12" name="Google Shape;512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80679" y="2027609"/>
            <a:ext cx="847725" cy="276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13" name="Google Shape;513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864509" y="1322969"/>
            <a:ext cx="847725" cy="276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14" name="Google Shape;514;p2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84415" y="2317400"/>
            <a:ext cx="1657349" cy="276225"/>
          </a:xfrm>
          <a:prstGeom prst="rect">
            <a:avLst/>
          </a:prstGeom>
          <a:noFill/>
          <a:ln>
            <a:noFill/>
          </a:ln>
        </p:spPr>
      </p:pic>
      <p:sp>
        <p:nvSpPr>
          <p:cNvPr id="515" name="Google Shape;515;p20"/>
          <p:cNvSpPr/>
          <p:nvPr/>
        </p:nvSpPr>
        <p:spPr>
          <a:xfrm>
            <a:off x="2881818" y="2305390"/>
            <a:ext cx="16446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(Área , Verde)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6" name="Google Shape;516;p20"/>
          <p:cNvSpPr/>
          <p:nvPr/>
        </p:nvSpPr>
        <p:spPr>
          <a:xfrm>
            <a:off x="398097" y="985757"/>
            <a:ext cx="3794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Histogramas en 2D para dos clases 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17" name="Google Shape;517;p2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072978" y="976642"/>
            <a:ext cx="884568" cy="28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3" name="Google Shape;523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77901" y="1822642"/>
            <a:ext cx="3439239" cy="3271471"/>
          </a:xfrm>
          <a:prstGeom prst="rect">
            <a:avLst/>
          </a:prstGeom>
          <a:noFill/>
          <a:ln>
            <a:noFill/>
          </a:ln>
        </p:spPr>
      </p:pic>
      <p:sp>
        <p:nvSpPr>
          <p:cNvPr id="524" name="Google Shape;524;p21"/>
          <p:cNvSpPr txBox="1"/>
          <p:nvPr/>
        </p:nvSpPr>
        <p:spPr>
          <a:xfrm>
            <a:off x="228600" y="114300"/>
            <a:ext cx="54648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s" sz="3200" u="none" cap="none" strike="noStrike">
                <a:solidFill>
                  <a:srgbClr val="FF9300"/>
                </a:solidFill>
                <a:latin typeface="Trebuchet MS"/>
                <a:ea typeface="Trebuchet MS"/>
                <a:cs typeface="Trebuchet MS"/>
                <a:sym typeface="Trebuchet MS"/>
              </a:rPr>
              <a:t>5. Análisis de Características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5" name="Google Shape;525;p21"/>
          <p:cNvSpPr txBox="1"/>
          <p:nvPr>
            <p:ph idx="12" type="sldNum"/>
          </p:nvPr>
        </p:nvSpPr>
        <p:spPr>
          <a:xfrm>
            <a:off x="6553200" y="4683919"/>
            <a:ext cx="2133600" cy="3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"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26" name="Google Shape;526;p21"/>
          <p:cNvSpPr txBox="1"/>
          <p:nvPr/>
        </p:nvSpPr>
        <p:spPr>
          <a:xfrm>
            <a:off x="76200" y="4862513"/>
            <a:ext cx="27816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200" u="none" cap="none" strike="noStrike">
                <a:solidFill>
                  <a:srgbClr val="595959"/>
                </a:solidFill>
                <a:latin typeface="Trebuchet MS"/>
                <a:ea typeface="Trebuchet MS"/>
                <a:cs typeface="Trebuchet MS"/>
                <a:sym typeface="Trebuchet MS"/>
              </a:rPr>
              <a:t>PAT01_FormulacionMetodologica.pptx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7" name="Google Shape;527;p21"/>
          <p:cNvSpPr/>
          <p:nvPr/>
        </p:nvSpPr>
        <p:spPr>
          <a:xfrm>
            <a:off x="257293" y="3360672"/>
            <a:ext cx="34068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Característica que discriminan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mal (Área y Rojo)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28" name="Google Shape;528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80679" y="2027609"/>
            <a:ext cx="847725" cy="276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29" name="Google Shape;529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864509" y="1322969"/>
            <a:ext cx="847725" cy="276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30" name="Google Shape;530;p2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84415" y="2317400"/>
            <a:ext cx="1657349" cy="276225"/>
          </a:xfrm>
          <a:prstGeom prst="rect">
            <a:avLst/>
          </a:prstGeom>
          <a:noFill/>
          <a:ln>
            <a:noFill/>
          </a:ln>
        </p:spPr>
      </p:pic>
      <p:sp>
        <p:nvSpPr>
          <p:cNvPr id="531" name="Google Shape;531;p21"/>
          <p:cNvSpPr/>
          <p:nvPr/>
        </p:nvSpPr>
        <p:spPr>
          <a:xfrm>
            <a:off x="2949593" y="2305390"/>
            <a:ext cx="1509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(Área , Rojo)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2" name="Google Shape;532;p21"/>
          <p:cNvSpPr/>
          <p:nvPr/>
        </p:nvSpPr>
        <p:spPr>
          <a:xfrm>
            <a:off x="398097" y="985757"/>
            <a:ext cx="3794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Histogramas en 2D para dos clases 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33" name="Google Shape;533;p2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072978" y="976642"/>
            <a:ext cx="884568" cy="28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22"/>
          <p:cNvSpPr txBox="1"/>
          <p:nvPr/>
        </p:nvSpPr>
        <p:spPr>
          <a:xfrm>
            <a:off x="228600" y="114300"/>
            <a:ext cx="54648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s" sz="3200" u="none" cap="none" strike="noStrike">
                <a:solidFill>
                  <a:srgbClr val="FF9300"/>
                </a:solidFill>
                <a:latin typeface="Trebuchet MS"/>
                <a:ea typeface="Trebuchet MS"/>
                <a:cs typeface="Trebuchet MS"/>
                <a:sym typeface="Trebuchet MS"/>
              </a:rPr>
              <a:t>5. Análisis de Características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0" name="Google Shape;540;p22"/>
          <p:cNvSpPr txBox="1"/>
          <p:nvPr>
            <p:ph idx="12" type="sldNum"/>
          </p:nvPr>
        </p:nvSpPr>
        <p:spPr>
          <a:xfrm>
            <a:off x="6553200" y="4683919"/>
            <a:ext cx="2133600" cy="3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"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41" name="Google Shape;541;p22"/>
          <p:cNvSpPr txBox="1"/>
          <p:nvPr/>
        </p:nvSpPr>
        <p:spPr>
          <a:xfrm>
            <a:off x="76200" y="4862513"/>
            <a:ext cx="27816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200" u="none" cap="none" strike="noStrike">
                <a:solidFill>
                  <a:srgbClr val="595959"/>
                </a:solidFill>
                <a:latin typeface="Trebuchet MS"/>
                <a:ea typeface="Trebuchet MS"/>
                <a:cs typeface="Trebuchet MS"/>
                <a:sym typeface="Trebuchet MS"/>
              </a:rPr>
              <a:t>PAT01_FormulacionMetodologica.pptx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42" name="Google Shape;542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5724" y="577731"/>
            <a:ext cx="5636172" cy="4222061"/>
          </a:xfrm>
          <a:prstGeom prst="rect">
            <a:avLst/>
          </a:prstGeom>
          <a:noFill/>
          <a:ln>
            <a:noFill/>
          </a:ln>
        </p:spPr>
      </p:pic>
      <p:sp>
        <p:nvSpPr>
          <p:cNvPr id="543" name="Google Shape;543;p22"/>
          <p:cNvSpPr/>
          <p:nvPr/>
        </p:nvSpPr>
        <p:spPr>
          <a:xfrm>
            <a:off x="3568262" y="666094"/>
            <a:ext cx="473100" cy="165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4" name="Google Shape;544;p22"/>
          <p:cNvSpPr/>
          <p:nvPr/>
        </p:nvSpPr>
        <p:spPr>
          <a:xfrm>
            <a:off x="6022428" y="685802"/>
            <a:ext cx="987900" cy="165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23"/>
          <p:cNvSpPr txBox="1"/>
          <p:nvPr/>
        </p:nvSpPr>
        <p:spPr>
          <a:xfrm>
            <a:off x="228600" y="114300"/>
            <a:ext cx="54648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s" sz="3200" u="none" cap="none" strike="noStrike">
                <a:solidFill>
                  <a:srgbClr val="FF9300"/>
                </a:solidFill>
                <a:latin typeface="Trebuchet MS"/>
                <a:ea typeface="Trebuchet MS"/>
                <a:cs typeface="Trebuchet MS"/>
                <a:sym typeface="Trebuchet MS"/>
              </a:rPr>
              <a:t>5. Análisis de Características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1" name="Google Shape;551;p23"/>
          <p:cNvSpPr txBox="1"/>
          <p:nvPr>
            <p:ph idx="12" type="sldNum"/>
          </p:nvPr>
        </p:nvSpPr>
        <p:spPr>
          <a:xfrm>
            <a:off x="6553200" y="4683919"/>
            <a:ext cx="2133600" cy="3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"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52" name="Google Shape;552;p23"/>
          <p:cNvSpPr txBox="1"/>
          <p:nvPr/>
        </p:nvSpPr>
        <p:spPr>
          <a:xfrm>
            <a:off x="76200" y="4862513"/>
            <a:ext cx="27816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200" u="none" cap="none" strike="noStrike">
                <a:solidFill>
                  <a:srgbClr val="595959"/>
                </a:solidFill>
                <a:latin typeface="Trebuchet MS"/>
                <a:ea typeface="Trebuchet MS"/>
                <a:cs typeface="Trebuchet MS"/>
                <a:sym typeface="Trebuchet MS"/>
              </a:rPr>
              <a:t>PAT01_FormulacionMetodologica.pptx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53" name="Google Shape;553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5724" y="577731"/>
            <a:ext cx="5636172" cy="422206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4" name="Google Shape;554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8786" y="2772319"/>
            <a:ext cx="5644056" cy="1927489"/>
          </a:xfrm>
          <a:prstGeom prst="rect">
            <a:avLst/>
          </a:prstGeom>
          <a:noFill/>
          <a:ln>
            <a:noFill/>
          </a:ln>
        </p:spPr>
      </p:pic>
      <p:sp>
        <p:nvSpPr>
          <p:cNvPr id="555" name="Google Shape;555;p23"/>
          <p:cNvSpPr/>
          <p:nvPr/>
        </p:nvSpPr>
        <p:spPr>
          <a:xfrm>
            <a:off x="3568262" y="666094"/>
            <a:ext cx="473100" cy="165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6" name="Google Shape;556;p23"/>
          <p:cNvSpPr/>
          <p:nvPr/>
        </p:nvSpPr>
        <p:spPr>
          <a:xfrm>
            <a:off x="6022428" y="685802"/>
            <a:ext cx="987900" cy="165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7" name="Google Shape;557;p23"/>
          <p:cNvSpPr/>
          <p:nvPr/>
        </p:nvSpPr>
        <p:spPr>
          <a:xfrm>
            <a:off x="7478110" y="3042745"/>
            <a:ext cx="814500" cy="402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24"/>
          <p:cNvSpPr txBox="1"/>
          <p:nvPr/>
        </p:nvSpPr>
        <p:spPr>
          <a:xfrm>
            <a:off x="228600" y="114300"/>
            <a:ext cx="50049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s" sz="3200" u="none" cap="none" strike="noStrike">
                <a:solidFill>
                  <a:srgbClr val="FF9300"/>
                </a:solidFill>
                <a:latin typeface="Trebuchet MS"/>
                <a:ea typeface="Trebuchet MS"/>
                <a:cs typeface="Trebuchet MS"/>
                <a:sym typeface="Trebuchet MS"/>
              </a:rPr>
              <a:t>Formulación Metodológica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4" name="Google Shape;564;p24"/>
          <p:cNvSpPr txBox="1"/>
          <p:nvPr>
            <p:ph idx="12" type="sldNum"/>
          </p:nvPr>
        </p:nvSpPr>
        <p:spPr>
          <a:xfrm>
            <a:off x="6553200" y="4683919"/>
            <a:ext cx="2133600" cy="3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"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65" name="Google Shape;565;p24"/>
          <p:cNvSpPr txBox="1"/>
          <p:nvPr/>
        </p:nvSpPr>
        <p:spPr>
          <a:xfrm>
            <a:off x="716846" y="874227"/>
            <a:ext cx="6468300" cy="38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9845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100"/>
              <a:buFont typeface="Trebuchet MS"/>
              <a:buAutoNum type="arabicPeriod"/>
            </a:pPr>
            <a:r>
              <a:rPr b="0" i="0" lang="es" sz="2100" u="none" cap="none" strike="noStrike">
                <a:solidFill>
                  <a:srgbClr val="D8D8D8"/>
                </a:solidFill>
                <a:latin typeface="Trebuchet MS"/>
                <a:ea typeface="Trebuchet MS"/>
                <a:cs typeface="Trebuchet MS"/>
                <a:sym typeface="Trebuchet MS"/>
              </a:rPr>
              <a:t>Obtención de la Información Original</a:t>
            </a:r>
            <a:endParaRPr b="0" i="0" sz="700" u="none" cap="none" strike="noStrike">
              <a:solidFill>
                <a:srgbClr val="D8D8D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100"/>
              <a:buFont typeface="Trebuchet MS"/>
              <a:buAutoNum type="arabicPeriod"/>
            </a:pPr>
            <a:r>
              <a:rPr b="0" i="0" lang="es" sz="2100" u="none" cap="none" strike="noStrike">
                <a:solidFill>
                  <a:srgbClr val="D8D8D8"/>
                </a:solidFill>
                <a:latin typeface="Trebuchet MS"/>
                <a:ea typeface="Trebuchet MS"/>
                <a:cs typeface="Trebuchet MS"/>
                <a:sym typeface="Trebuchet MS"/>
              </a:rPr>
              <a:t>Pre-procesamiento</a:t>
            </a:r>
            <a:endParaRPr b="0" i="0" sz="700" u="none" cap="none" strike="noStrike">
              <a:solidFill>
                <a:srgbClr val="D8D8D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100"/>
              <a:buFont typeface="Trebuchet MS"/>
              <a:buAutoNum type="arabicPeriod"/>
            </a:pPr>
            <a:r>
              <a:rPr b="0" i="0" lang="es" sz="2100" u="none" cap="none" strike="noStrike">
                <a:solidFill>
                  <a:srgbClr val="D8D8D8"/>
                </a:solidFill>
                <a:latin typeface="Trebuchet MS"/>
                <a:ea typeface="Trebuchet MS"/>
                <a:cs typeface="Trebuchet MS"/>
                <a:sym typeface="Trebuchet MS"/>
              </a:rPr>
              <a:t>Extracción de Características</a:t>
            </a:r>
            <a:endParaRPr b="0" i="0" sz="700" u="none" cap="none" strike="noStrike">
              <a:solidFill>
                <a:srgbClr val="D8D8D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100"/>
              <a:buFont typeface="Trebuchet MS"/>
              <a:buAutoNum type="arabicPeriod"/>
            </a:pPr>
            <a:r>
              <a:rPr b="0" i="0" lang="es" sz="2100" u="none" cap="none" strike="noStrike">
                <a:solidFill>
                  <a:srgbClr val="D8D8D8"/>
                </a:solidFill>
                <a:latin typeface="Trebuchet MS"/>
                <a:ea typeface="Trebuchet MS"/>
                <a:cs typeface="Trebuchet MS"/>
                <a:sym typeface="Trebuchet MS"/>
              </a:rPr>
              <a:t>Normalización de Características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100"/>
              <a:buFont typeface="Trebuchet MS"/>
              <a:buAutoNum type="arabicPeriod"/>
            </a:pPr>
            <a:r>
              <a:rPr b="0" i="0" lang="es" sz="2100" u="none" cap="none" strike="noStrike">
                <a:solidFill>
                  <a:srgbClr val="D8D8D8"/>
                </a:solidFill>
                <a:latin typeface="Trebuchet MS"/>
                <a:ea typeface="Trebuchet MS"/>
                <a:cs typeface="Trebuchet MS"/>
                <a:sym typeface="Trebuchet MS"/>
              </a:rPr>
              <a:t>Análisis de Características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Trebuchet MS"/>
              <a:buAutoNum type="arabicPeriod"/>
            </a:pPr>
            <a:r>
              <a:rPr b="0" i="0" lang="es" sz="21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Selección de Características</a:t>
            </a:r>
            <a:endParaRPr b="0" i="0" sz="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100"/>
              <a:buFont typeface="Trebuchet MS"/>
              <a:buAutoNum type="arabicPeriod"/>
            </a:pPr>
            <a:r>
              <a:rPr b="0" i="0" lang="es" sz="2100" u="none" cap="none" strike="noStrike">
                <a:solidFill>
                  <a:srgbClr val="D8D8D8"/>
                </a:solidFill>
                <a:latin typeface="Trebuchet MS"/>
                <a:ea typeface="Trebuchet MS"/>
                <a:cs typeface="Trebuchet MS"/>
                <a:sym typeface="Trebuchet MS"/>
              </a:rPr>
              <a:t>Diseño del Clasificador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100"/>
              <a:buFont typeface="Trebuchet MS"/>
              <a:buAutoNum type="arabicPeriod"/>
            </a:pPr>
            <a:r>
              <a:rPr b="0" i="0" lang="es" sz="2100" u="none" cap="none" strike="noStrike">
                <a:solidFill>
                  <a:srgbClr val="D8D8D8"/>
                </a:solidFill>
                <a:latin typeface="Trebuchet MS"/>
                <a:ea typeface="Trebuchet MS"/>
                <a:cs typeface="Trebuchet MS"/>
                <a:sym typeface="Trebuchet MS"/>
              </a:rPr>
              <a:t>Evaluación del Desempeño</a:t>
            </a:r>
            <a:endParaRPr b="0" i="0" sz="2100" u="none" cap="none" strike="noStrike">
              <a:solidFill>
                <a:srgbClr val="D8D8D8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25"/>
          <p:cNvSpPr txBox="1"/>
          <p:nvPr/>
        </p:nvSpPr>
        <p:spPr>
          <a:xfrm>
            <a:off x="228600" y="114300"/>
            <a:ext cx="58512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s" sz="3200" u="none" cap="none" strike="noStrike">
                <a:solidFill>
                  <a:srgbClr val="FF9300"/>
                </a:solidFill>
                <a:latin typeface="Trebuchet MS"/>
                <a:ea typeface="Trebuchet MS"/>
                <a:cs typeface="Trebuchet MS"/>
                <a:sym typeface="Trebuchet MS"/>
              </a:rPr>
              <a:t>6. Selección de Características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2" name="Google Shape;572;p25"/>
          <p:cNvSpPr txBox="1"/>
          <p:nvPr>
            <p:ph idx="12" type="sldNum"/>
          </p:nvPr>
        </p:nvSpPr>
        <p:spPr>
          <a:xfrm>
            <a:off x="6553200" y="4683919"/>
            <a:ext cx="2133600" cy="3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"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73" name="Google Shape;573;p25"/>
          <p:cNvSpPr txBox="1"/>
          <p:nvPr/>
        </p:nvSpPr>
        <p:spPr>
          <a:xfrm>
            <a:off x="76200" y="4862513"/>
            <a:ext cx="27816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200" u="none" cap="none" strike="noStrike">
                <a:solidFill>
                  <a:srgbClr val="595959"/>
                </a:solidFill>
                <a:latin typeface="Trebuchet MS"/>
                <a:ea typeface="Trebuchet MS"/>
                <a:cs typeface="Trebuchet MS"/>
                <a:sym typeface="Trebuchet MS"/>
              </a:rPr>
              <a:t>PAT01_FormulacionMetodologica.pptx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4" name="Google Shape;574;p25"/>
          <p:cNvSpPr/>
          <p:nvPr/>
        </p:nvSpPr>
        <p:spPr>
          <a:xfrm>
            <a:off x="697928" y="758612"/>
            <a:ext cx="5941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Se escogen aquellas que en conjunto discriminan bien…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575" name="Google Shape;575;p25"/>
          <p:cNvGraphicFramePr/>
          <p:nvPr/>
        </p:nvGraphicFramePr>
        <p:xfrm>
          <a:off x="1986453" y="152860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{7DB5B4DC-546A-4D99-80D2-61616089EF59}</a:tableStyleId>
              </a:tblPr>
              <a:tblGrid>
                <a:gridCol w="1219200"/>
                <a:gridCol w="1219200"/>
                <a:gridCol w="1219200"/>
                <a:gridCol w="1219200"/>
                <a:gridCol w="1219200"/>
              </a:tblGrid>
              <a:tr h="278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cap="none" strike="noStrike"/>
                        <a:t>Muestra</a:t>
                      </a:r>
                      <a:endParaRPr sz="1100" u="none" cap="none" strike="noStrike"/>
                    </a:p>
                  </a:txBody>
                  <a:tcPr marT="34300" marB="343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cap="none" strike="noStrike"/>
                        <a:t>A</a:t>
                      </a:r>
                      <a:endParaRPr sz="1100" u="none" cap="none" strike="noStrike"/>
                    </a:p>
                  </a:txBody>
                  <a:tcPr marT="34300" marB="343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cap="none" strike="noStrike"/>
                        <a:t>R</a:t>
                      </a:r>
                      <a:endParaRPr sz="1100" u="none" cap="none" strike="noStrike"/>
                    </a:p>
                  </a:txBody>
                  <a:tcPr marT="34300" marB="343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cap="none" strike="noStrike"/>
                        <a:t>G</a:t>
                      </a:r>
                      <a:endParaRPr sz="1100" u="none" cap="none" strike="noStrike"/>
                    </a:p>
                  </a:txBody>
                  <a:tcPr marT="34300" marB="343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cap="none" strike="noStrike"/>
                        <a:t>B</a:t>
                      </a:r>
                      <a:endParaRPr sz="1100" u="none" cap="none" strike="noStrike"/>
                    </a:p>
                  </a:txBody>
                  <a:tcPr marT="34300" marB="34300" marR="91450" marL="91450"/>
                </a:tc>
              </a:tr>
              <a:tr h="278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cap="none" strike="noStrike"/>
                        <a:t>1</a:t>
                      </a:r>
                      <a:endParaRPr sz="1100" u="none" cap="none" strike="noStrike"/>
                    </a:p>
                  </a:txBody>
                  <a:tcPr marT="34300" marB="343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cap="none" strike="noStrike"/>
                        <a:t>0.4981</a:t>
                      </a:r>
                      <a:endParaRPr sz="1100" u="none" cap="none" strike="noStrike"/>
                    </a:p>
                  </a:txBody>
                  <a:tcPr marT="34300" marB="343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cap="none" strike="noStrike"/>
                        <a:t>0.27</a:t>
                      </a:r>
                      <a:endParaRPr sz="1100" u="none" cap="none" strike="noStrike"/>
                    </a:p>
                  </a:txBody>
                  <a:tcPr marT="34300" marB="343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cap="none" strike="noStrike"/>
                        <a:t>0.40</a:t>
                      </a:r>
                      <a:endParaRPr sz="1100" u="none" cap="none" strike="noStrike"/>
                    </a:p>
                  </a:txBody>
                  <a:tcPr marT="34300" marB="343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cap="none" strike="noStrike"/>
                        <a:t>0.11</a:t>
                      </a:r>
                      <a:endParaRPr sz="1100" u="none" cap="none" strike="noStrike"/>
                    </a:p>
                  </a:txBody>
                  <a:tcPr marT="34300" marB="34300" marR="91450" marL="91450"/>
                </a:tc>
              </a:tr>
              <a:tr h="278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cap="none" strike="noStrike"/>
                        <a:t>:</a:t>
                      </a:r>
                      <a:endParaRPr sz="1100" u="none" cap="none" strike="noStrike"/>
                    </a:p>
                  </a:txBody>
                  <a:tcPr marT="34300" marB="343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cap="none" strike="noStrike"/>
                        <a:t>0.3681</a:t>
                      </a:r>
                      <a:endParaRPr sz="1100" u="none" cap="none" strike="noStrike"/>
                    </a:p>
                  </a:txBody>
                  <a:tcPr marT="34300" marB="343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cap="none" strike="noStrike"/>
                        <a:t>0.29</a:t>
                      </a:r>
                      <a:endParaRPr sz="1100" u="none" cap="none" strike="noStrike"/>
                    </a:p>
                  </a:txBody>
                  <a:tcPr marT="34300" marB="343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cap="none" strike="noStrike"/>
                        <a:t>0.39</a:t>
                      </a:r>
                      <a:endParaRPr sz="1100" u="none" cap="none" strike="noStrike"/>
                    </a:p>
                  </a:txBody>
                  <a:tcPr marT="34300" marB="343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cap="none" strike="noStrike"/>
                        <a:t>0.09</a:t>
                      </a:r>
                      <a:endParaRPr sz="1100" u="none" cap="none" strike="noStrike"/>
                    </a:p>
                  </a:txBody>
                  <a:tcPr marT="34300" marB="34300" marR="91450" marL="91450"/>
                </a:tc>
              </a:tr>
              <a:tr h="278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cap="none" strike="noStrike"/>
                        <a:t>50</a:t>
                      </a:r>
                      <a:endParaRPr sz="1100" u="none" cap="none" strike="noStrike"/>
                    </a:p>
                  </a:txBody>
                  <a:tcPr marT="34300" marB="343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cap="none" strike="noStrike"/>
                        <a:t>0.3479</a:t>
                      </a:r>
                      <a:endParaRPr sz="1100" u="none" cap="none" strike="noStrike"/>
                    </a:p>
                  </a:txBody>
                  <a:tcPr marT="34300" marB="343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cap="none" strike="noStrike"/>
                        <a:t>0.31</a:t>
                      </a:r>
                      <a:endParaRPr sz="1100" u="none" cap="none" strike="noStrike"/>
                    </a:p>
                  </a:txBody>
                  <a:tcPr marT="34300" marB="343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cap="none" strike="noStrike"/>
                        <a:t>0.42</a:t>
                      </a:r>
                      <a:endParaRPr sz="1100" u="none" cap="none" strike="noStrike"/>
                    </a:p>
                  </a:txBody>
                  <a:tcPr marT="34300" marB="343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cap="none" strike="noStrike"/>
                        <a:t>0.12</a:t>
                      </a:r>
                      <a:endParaRPr sz="1100" u="none" cap="none" strike="noStrike"/>
                    </a:p>
                  </a:txBody>
                  <a:tcPr marT="34300" marB="34300" marR="91450" marL="91450"/>
                </a:tc>
              </a:tr>
              <a:tr h="278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cap="none" strike="noStrike"/>
                        <a:t>51</a:t>
                      </a:r>
                      <a:endParaRPr sz="1100" u="none" cap="none" strike="noStrike"/>
                    </a:p>
                  </a:txBody>
                  <a:tcPr marT="34300" marB="343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cap="none" strike="noStrike"/>
                        <a:t>0.4601</a:t>
                      </a:r>
                      <a:endParaRPr sz="1100" u="none" cap="none" strike="noStrike"/>
                    </a:p>
                  </a:txBody>
                  <a:tcPr marT="34300" marB="343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cap="none" strike="noStrike"/>
                        <a:t>0.35</a:t>
                      </a:r>
                      <a:endParaRPr sz="1100" u="none" cap="none" strike="noStrike"/>
                    </a:p>
                  </a:txBody>
                  <a:tcPr marT="34300" marB="343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cap="none" strike="noStrike"/>
                        <a:t>0.38</a:t>
                      </a:r>
                      <a:endParaRPr sz="1100" u="none" cap="none" strike="noStrike"/>
                    </a:p>
                  </a:txBody>
                  <a:tcPr marT="34300" marB="343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cap="none" strike="noStrike"/>
                        <a:t>0.13</a:t>
                      </a:r>
                      <a:endParaRPr sz="1100" u="none" cap="none" strike="noStrike"/>
                    </a:p>
                  </a:txBody>
                  <a:tcPr marT="34300" marB="34300" marR="91450" marL="91450"/>
                </a:tc>
              </a:tr>
              <a:tr h="278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cap="none" strike="noStrike"/>
                        <a:t>:</a:t>
                      </a:r>
                      <a:endParaRPr sz="1100" u="none" cap="none" strike="noStrike"/>
                    </a:p>
                  </a:txBody>
                  <a:tcPr marT="34300" marB="343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34300" marB="343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34300" marB="343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34300" marB="343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34300" marB="34300" marR="91450" marL="91450"/>
                </a:tc>
              </a:tr>
              <a:tr h="278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cap="none" strike="noStrike"/>
                        <a:t>125</a:t>
                      </a:r>
                      <a:endParaRPr sz="1100" u="none" cap="none" strike="noStrike"/>
                    </a:p>
                  </a:txBody>
                  <a:tcPr marT="34300" marB="343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cap="none" strike="noStrike"/>
                        <a:t>0.9751</a:t>
                      </a:r>
                      <a:endParaRPr sz="1100" u="none" cap="none" strike="noStrike"/>
                    </a:p>
                  </a:txBody>
                  <a:tcPr marT="34300" marB="343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cap="none" strike="noStrike"/>
                        <a:t>0.30</a:t>
                      </a:r>
                      <a:endParaRPr sz="1100" u="none" cap="none" strike="noStrike"/>
                    </a:p>
                  </a:txBody>
                  <a:tcPr marT="34300" marB="343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cap="none" strike="noStrike"/>
                        <a:t>0.73</a:t>
                      </a:r>
                      <a:endParaRPr sz="1100" u="none" cap="none" strike="noStrike"/>
                    </a:p>
                  </a:txBody>
                  <a:tcPr marT="34300" marB="343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cap="none" strike="noStrike"/>
                        <a:t>0.10</a:t>
                      </a:r>
                      <a:endParaRPr sz="1100" u="none" cap="none" strike="noStrike"/>
                    </a:p>
                  </a:txBody>
                  <a:tcPr marT="34300" marB="34300" marR="91450" marL="91450"/>
                </a:tc>
              </a:tr>
            </a:tbl>
          </a:graphicData>
        </a:graphic>
      </p:graphicFrame>
      <p:sp>
        <p:nvSpPr>
          <p:cNvPr id="576" name="Google Shape;576;p25"/>
          <p:cNvSpPr/>
          <p:nvPr/>
        </p:nvSpPr>
        <p:spPr>
          <a:xfrm>
            <a:off x="1618591" y="1789388"/>
            <a:ext cx="63000" cy="835800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7" name="Google Shape;577;p25"/>
          <p:cNvSpPr/>
          <p:nvPr/>
        </p:nvSpPr>
        <p:spPr>
          <a:xfrm>
            <a:off x="1623846" y="2644667"/>
            <a:ext cx="63000" cy="835800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8" name="Google Shape;578;p25"/>
          <p:cNvSpPr/>
          <p:nvPr/>
        </p:nvSpPr>
        <p:spPr>
          <a:xfrm>
            <a:off x="494540" y="2953512"/>
            <a:ext cx="1092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Naranjas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9" name="Google Shape;579;p25"/>
          <p:cNvSpPr/>
          <p:nvPr/>
        </p:nvSpPr>
        <p:spPr>
          <a:xfrm>
            <a:off x="331920" y="2058819"/>
            <a:ext cx="1343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Mandarinas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80" name="Google Shape;580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78480" y="3625150"/>
            <a:ext cx="247649" cy="17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1" name="Google Shape;581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71359" y="2371887"/>
            <a:ext cx="495299" cy="19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2" name="Google Shape;582;p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105361" y="3601902"/>
            <a:ext cx="257175" cy="17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" name="Google Shape;583;p2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292383" y="3601901"/>
            <a:ext cx="266702" cy="17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Google Shape;584;p2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850001" y="3613527"/>
            <a:ext cx="257175" cy="1714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5" name="Google Shape;585;p25"/>
          <p:cNvGrpSpPr/>
          <p:nvPr/>
        </p:nvGrpSpPr>
        <p:grpSpPr>
          <a:xfrm>
            <a:off x="4680488" y="1301857"/>
            <a:ext cx="651000" cy="2940750"/>
            <a:chOff x="4680488" y="1735810"/>
            <a:chExt cx="651000" cy="3921000"/>
          </a:xfrm>
        </p:grpSpPr>
        <p:cxnSp>
          <p:nvCxnSpPr>
            <p:cNvPr id="586" name="Google Shape;586;p25"/>
            <p:cNvCxnSpPr/>
            <p:nvPr/>
          </p:nvCxnSpPr>
          <p:spPr>
            <a:xfrm>
              <a:off x="4680488" y="1813302"/>
              <a:ext cx="651000" cy="3471600"/>
            </a:xfrm>
            <a:prstGeom prst="straightConnector1">
              <a:avLst/>
            </a:prstGeom>
            <a:solidFill>
              <a:schemeClr val="accent1"/>
            </a:solidFill>
            <a:ln cap="flat" cmpd="sng" w="285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87" name="Google Shape;587;p25"/>
            <p:cNvCxnSpPr/>
            <p:nvPr/>
          </p:nvCxnSpPr>
          <p:spPr>
            <a:xfrm flipH="1">
              <a:off x="4788925" y="1735810"/>
              <a:ext cx="465000" cy="3921000"/>
            </a:xfrm>
            <a:prstGeom prst="straightConnector1">
              <a:avLst/>
            </a:prstGeom>
            <a:solidFill>
              <a:schemeClr val="accent1"/>
            </a:solidFill>
            <a:ln cap="flat" cmpd="sng" w="285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pic>
        <p:nvPicPr>
          <p:cNvPr id="588" name="Google Shape;588;p2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738464" y="4429287"/>
            <a:ext cx="495299" cy="190500"/>
          </a:xfrm>
          <a:prstGeom prst="rect">
            <a:avLst/>
          </a:prstGeom>
          <a:noFill/>
          <a:ln>
            <a:noFill/>
          </a:ln>
        </p:spPr>
      </p:pic>
      <p:sp>
        <p:nvSpPr>
          <p:cNvPr id="589" name="Google Shape;589;p25"/>
          <p:cNvSpPr/>
          <p:nvPr/>
        </p:nvSpPr>
        <p:spPr>
          <a:xfrm>
            <a:off x="3365896" y="4339539"/>
            <a:ext cx="29082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Columnas escogidas de </a:t>
            </a:r>
            <a:r>
              <a:rPr b="1" i="0" lang="e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</a:t>
            </a:r>
            <a:r>
              <a:rPr b="0" i="0" lang="es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90" name="Google Shape;590;p25"/>
          <p:cNvGrpSpPr/>
          <p:nvPr/>
        </p:nvGrpSpPr>
        <p:grpSpPr>
          <a:xfrm rot="279121">
            <a:off x="7041161" y="1125831"/>
            <a:ext cx="649363" cy="2953896"/>
            <a:chOff x="4680488" y="1735810"/>
            <a:chExt cx="651000" cy="3921000"/>
          </a:xfrm>
        </p:grpSpPr>
        <p:cxnSp>
          <p:nvCxnSpPr>
            <p:cNvPr id="591" name="Google Shape;591;p25"/>
            <p:cNvCxnSpPr/>
            <p:nvPr/>
          </p:nvCxnSpPr>
          <p:spPr>
            <a:xfrm>
              <a:off x="4680488" y="1813302"/>
              <a:ext cx="651000" cy="3471600"/>
            </a:xfrm>
            <a:prstGeom prst="straightConnector1">
              <a:avLst/>
            </a:prstGeom>
            <a:solidFill>
              <a:schemeClr val="accent1"/>
            </a:solidFill>
            <a:ln cap="flat" cmpd="sng" w="285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92" name="Google Shape;592;p25"/>
            <p:cNvCxnSpPr/>
            <p:nvPr/>
          </p:nvCxnSpPr>
          <p:spPr>
            <a:xfrm flipH="1">
              <a:off x="4788925" y="1735810"/>
              <a:ext cx="465000" cy="3921000"/>
            </a:xfrm>
            <a:prstGeom prst="straightConnector1">
              <a:avLst/>
            </a:prstGeom>
            <a:solidFill>
              <a:schemeClr val="accent1"/>
            </a:solidFill>
            <a:ln cap="flat" cmpd="sng" w="285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26"/>
          <p:cNvSpPr txBox="1"/>
          <p:nvPr/>
        </p:nvSpPr>
        <p:spPr>
          <a:xfrm>
            <a:off x="228600" y="114300"/>
            <a:ext cx="58512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s" sz="3200" u="none" cap="none" strike="noStrike">
                <a:solidFill>
                  <a:srgbClr val="FF9300"/>
                </a:solidFill>
                <a:latin typeface="Trebuchet MS"/>
                <a:ea typeface="Trebuchet MS"/>
                <a:cs typeface="Trebuchet MS"/>
                <a:sym typeface="Trebuchet MS"/>
              </a:rPr>
              <a:t>6. Selección de Características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9" name="Google Shape;599;p26"/>
          <p:cNvSpPr txBox="1"/>
          <p:nvPr>
            <p:ph idx="12" type="sldNum"/>
          </p:nvPr>
        </p:nvSpPr>
        <p:spPr>
          <a:xfrm>
            <a:off x="6553200" y="4683919"/>
            <a:ext cx="2133600" cy="3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"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00" name="Google Shape;600;p26"/>
          <p:cNvSpPr txBox="1"/>
          <p:nvPr/>
        </p:nvSpPr>
        <p:spPr>
          <a:xfrm>
            <a:off x="76200" y="4862513"/>
            <a:ext cx="27816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200" u="none" cap="none" strike="noStrike">
                <a:solidFill>
                  <a:srgbClr val="595959"/>
                </a:solidFill>
                <a:latin typeface="Trebuchet MS"/>
                <a:ea typeface="Trebuchet MS"/>
                <a:cs typeface="Trebuchet MS"/>
                <a:sym typeface="Trebuchet MS"/>
              </a:rPr>
              <a:t>PAT01_FormulacionMetodologica.pptx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1" name="Google Shape;601;p26"/>
          <p:cNvSpPr/>
          <p:nvPr/>
        </p:nvSpPr>
        <p:spPr>
          <a:xfrm>
            <a:off x="697928" y="758612"/>
            <a:ext cx="5941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Se escogen aquellas que en conjunto discriminan bien…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602" name="Google Shape;602;p26"/>
          <p:cNvGraphicFramePr/>
          <p:nvPr/>
        </p:nvGraphicFramePr>
        <p:xfrm>
          <a:off x="1986453" y="152860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{7DB5B4DC-546A-4D99-80D2-61616089EF59}</a:tableStyleId>
              </a:tblPr>
              <a:tblGrid>
                <a:gridCol w="1219200"/>
                <a:gridCol w="1219200"/>
                <a:gridCol w="1219200"/>
              </a:tblGrid>
              <a:tr h="278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cap="none" strike="noStrike"/>
                        <a:t>Muestra</a:t>
                      </a:r>
                      <a:endParaRPr sz="1100" u="none" cap="none" strike="noStrike"/>
                    </a:p>
                  </a:txBody>
                  <a:tcPr marT="34300" marB="343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cap="none" strike="noStrike"/>
                        <a:t>A</a:t>
                      </a:r>
                      <a:endParaRPr sz="1100" u="none" cap="none" strike="noStrike"/>
                    </a:p>
                  </a:txBody>
                  <a:tcPr marT="34300" marB="343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cap="none" strike="noStrike"/>
                        <a:t>G</a:t>
                      </a:r>
                      <a:endParaRPr sz="1100" u="none" cap="none" strike="noStrike"/>
                    </a:p>
                  </a:txBody>
                  <a:tcPr marT="34300" marB="34300" marR="91450" marL="91450"/>
                </a:tc>
              </a:tr>
              <a:tr h="278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cap="none" strike="noStrike"/>
                        <a:t>1</a:t>
                      </a:r>
                      <a:endParaRPr sz="1100" u="none" cap="none" strike="noStrike"/>
                    </a:p>
                  </a:txBody>
                  <a:tcPr marT="34300" marB="343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cap="none" strike="noStrike"/>
                        <a:t>0.4981</a:t>
                      </a:r>
                      <a:endParaRPr sz="1100" u="none" cap="none" strike="noStrike"/>
                    </a:p>
                  </a:txBody>
                  <a:tcPr marT="34300" marB="343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cap="none" strike="noStrike"/>
                        <a:t>0.40</a:t>
                      </a:r>
                      <a:endParaRPr sz="1100" u="none" cap="none" strike="noStrike"/>
                    </a:p>
                  </a:txBody>
                  <a:tcPr marT="34300" marB="34300" marR="91450" marL="91450"/>
                </a:tc>
              </a:tr>
              <a:tr h="278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cap="none" strike="noStrike"/>
                        <a:t>:</a:t>
                      </a:r>
                      <a:endParaRPr sz="1100" u="none" cap="none" strike="noStrike"/>
                    </a:p>
                  </a:txBody>
                  <a:tcPr marT="34300" marB="343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cap="none" strike="noStrike"/>
                        <a:t>0.3681</a:t>
                      </a:r>
                      <a:endParaRPr sz="1100" u="none" cap="none" strike="noStrike"/>
                    </a:p>
                  </a:txBody>
                  <a:tcPr marT="34300" marB="343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cap="none" strike="noStrike"/>
                        <a:t>0.39</a:t>
                      </a:r>
                      <a:endParaRPr sz="1100" u="none" cap="none" strike="noStrike"/>
                    </a:p>
                  </a:txBody>
                  <a:tcPr marT="34300" marB="34300" marR="91450" marL="91450"/>
                </a:tc>
              </a:tr>
              <a:tr h="278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cap="none" strike="noStrike"/>
                        <a:t>50</a:t>
                      </a:r>
                      <a:endParaRPr sz="1100" u="none" cap="none" strike="noStrike"/>
                    </a:p>
                  </a:txBody>
                  <a:tcPr marT="34300" marB="343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cap="none" strike="noStrike"/>
                        <a:t>0.3479</a:t>
                      </a:r>
                      <a:endParaRPr sz="1100" u="none" cap="none" strike="noStrike"/>
                    </a:p>
                  </a:txBody>
                  <a:tcPr marT="34300" marB="343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cap="none" strike="noStrike"/>
                        <a:t>0.42</a:t>
                      </a:r>
                      <a:endParaRPr sz="1100" u="none" cap="none" strike="noStrike"/>
                    </a:p>
                  </a:txBody>
                  <a:tcPr marT="34300" marB="34300" marR="91450" marL="91450"/>
                </a:tc>
              </a:tr>
              <a:tr h="278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cap="none" strike="noStrike"/>
                        <a:t>51</a:t>
                      </a:r>
                      <a:endParaRPr sz="1100" u="none" cap="none" strike="noStrike"/>
                    </a:p>
                  </a:txBody>
                  <a:tcPr marT="34300" marB="343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cap="none" strike="noStrike"/>
                        <a:t>0.4601</a:t>
                      </a:r>
                      <a:endParaRPr sz="1100" u="none" cap="none" strike="noStrike"/>
                    </a:p>
                  </a:txBody>
                  <a:tcPr marT="34300" marB="343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cap="none" strike="noStrike"/>
                        <a:t>0.38</a:t>
                      </a:r>
                      <a:endParaRPr sz="1100" u="none" cap="none" strike="noStrike"/>
                    </a:p>
                  </a:txBody>
                  <a:tcPr marT="34300" marB="34300" marR="91450" marL="91450"/>
                </a:tc>
              </a:tr>
              <a:tr h="278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cap="none" strike="noStrike"/>
                        <a:t>:</a:t>
                      </a:r>
                      <a:endParaRPr sz="1100" u="none" cap="none" strike="noStrike"/>
                    </a:p>
                  </a:txBody>
                  <a:tcPr marT="34300" marB="343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34300" marB="343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34300" marB="34300" marR="91450" marL="91450"/>
                </a:tc>
              </a:tr>
              <a:tr h="278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cap="none" strike="noStrike"/>
                        <a:t>125</a:t>
                      </a:r>
                      <a:endParaRPr sz="1100" u="none" cap="none" strike="noStrike"/>
                    </a:p>
                  </a:txBody>
                  <a:tcPr marT="34300" marB="343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cap="none" strike="noStrike"/>
                        <a:t>0.9751</a:t>
                      </a:r>
                      <a:endParaRPr sz="1100" u="none" cap="none" strike="noStrike"/>
                    </a:p>
                  </a:txBody>
                  <a:tcPr marT="34300" marB="343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cap="none" strike="noStrike"/>
                        <a:t>0.73</a:t>
                      </a:r>
                      <a:endParaRPr sz="1100" u="none" cap="none" strike="noStrike"/>
                    </a:p>
                  </a:txBody>
                  <a:tcPr marT="34300" marB="34300" marR="91450" marL="91450"/>
                </a:tc>
              </a:tr>
            </a:tbl>
          </a:graphicData>
        </a:graphic>
      </p:graphicFrame>
      <p:sp>
        <p:nvSpPr>
          <p:cNvPr id="603" name="Google Shape;603;p26"/>
          <p:cNvSpPr/>
          <p:nvPr/>
        </p:nvSpPr>
        <p:spPr>
          <a:xfrm>
            <a:off x="1618591" y="1789388"/>
            <a:ext cx="63000" cy="835800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4" name="Google Shape;604;p26"/>
          <p:cNvSpPr/>
          <p:nvPr/>
        </p:nvSpPr>
        <p:spPr>
          <a:xfrm>
            <a:off x="1623846" y="2644667"/>
            <a:ext cx="63000" cy="835800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5" name="Google Shape;605;p26"/>
          <p:cNvSpPr/>
          <p:nvPr/>
        </p:nvSpPr>
        <p:spPr>
          <a:xfrm>
            <a:off x="494540" y="2953512"/>
            <a:ext cx="1092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Naranjas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6" name="Google Shape;606;p26"/>
          <p:cNvSpPr/>
          <p:nvPr/>
        </p:nvSpPr>
        <p:spPr>
          <a:xfrm>
            <a:off x="331920" y="2058819"/>
            <a:ext cx="1343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Mandarinas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07" name="Google Shape;607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38464" y="4429287"/>
            <a:ext cx="495299" cy="190500"/>
          </a:xfrm>
          <a:prstGeom prst="rect">
            <a:avLst/>
          </a:prstGeom>
          <a:noFill/>
          <a:ln>
            <a:noFill/>
          </a:ln>
        </p:spPr>
      </p:pic>
      <p:sp>
        <p:nvSpPr>
          <p:cNvPr id="608" name="Google Shape;608;p26"/>
          <p:cNvSpPr/>
          <p:nvPr/>
        </p:nvSpPr>
        <p:spPr>
          <a:xfrm>
            <a:off x="3365896" y="4339539"/>
            <a:ext cx="29082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Columnas escogidas de </a:t>
            </a:r>
            <a:r>
              <a:rPr b="1" i="0" lang="e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</a:t>
            </a:r>
            <a:r>
              <a:rPr b="0" i="0" lang="es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09" name="Google Shape;609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91724" y="2453252"/>
            <a:ext cx="438147" cy="19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0" name="Google Shape;610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413019" y="3589774"/>
            <a:ext cx="619126" cy="12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1" name="Google Shape;611;p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632215" y="3589776"/>
            <a:ext cx="619126" cy="123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27"/>
          <p:cNvSpPr txBox="1"/>
          <p:nvPr/>
        </p:nvSpPr>
        <p:spPr>
          <a:xfrm>
            <a:off x="228600" y="114300"/>
            <a:ext cx="50049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s" sz="3200" u="none" cap="none" strike="noStrike">
                <a:solidFill>
                  <a:srgbClr val="FF9300"/>
                </a:solidFill>
                <a:latin typeface="Trebuchet MS"/>
                <a:ea typeface="Trebuchet MS"/>
                <a:cs typeface="Trebuchet MS"/>
                <a:sym typeface="Trebuchet MS"/>
              </a:rPr>
              <a:t>Formulación Metodológica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8" name="Google Shape;618;p27"/>
          <p:cNvSpPr txBox="1"/>
          <p:nvPr>
            <p:ph idx="12" type="sldNum"/>
          </p:nvPr>
        </p:nvSpPr>
        <p:spPr>
          <a:xfrm>
            <a:off x="6553200" y="4683919"/>
            <a:ext cx="2133600" cy="3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"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19" name="Google Shape;619;p27"/>
          <p:cNvSpPr txBox="1"/>
          <p:nvPr/>
        </p:nvSpPr>
        <p:spPr>
          <a:xfrm>
            <a:off x="716846" y="874227"/>
            <a:ext cx="6468300" cy="38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9845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100"/>
              <a:buFont typeface="Trebuchet MS"/>
              <a:buAutoNum type="arabicPeriod"/>
            </a:pPr>
            <a:r>
              <a:rPr b="0" i="0" lang="es" sz="2100" u="none" cap="none" strike="noStrike">
                <a:solidFill>
                  <a:srgbClr val="D8D8D8"/>
                </a:solidFill>
                <a:latin typeface="Trebuchet MS"/>
                <a:ea typeface="Trebuchet MS"/>
                <a:cs typeface="Trebuchet MS"/>
                <a:sym typeface="Trebuchet MS"/>
              </a:rPr>
              <a:t>Obtención de la Información Original</a:t>
            </a:r>
            <a:endParaRPr b="0" i="0" sz="700" u="none" cap="none" strike="noStrike">
              <a:solidFill>
                <a:srgbClr val="D8D8D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100"/>
              <a:buFont typeface="Trebuchet MS"/>
              <a:buAutoNum type="arabicPeriod"/>
            </a:pPr>
            <a:r>
              <a:rPr b="0" i="0" lang="es" sz="2100" u="none" cap="none" strike="noStrike">
                <a:solidFill>
                  <a:srgbClr val="D8D8D8"/>
                </a:solidFill>
                <a:latin typeface="Trebuchet MS"/>
                <a:ea typeface="Trebuchet MS"/>
                <a:cs typeface="Trebuchet MS"/>
                <a:sym typeface="Trebuchet MS"/>
              </a:rPr>
              <a:t>Pre-procesamiento</a:t>
            </a:r>
            <a:endParaRPr b="0" i="0" sz="700" u="none" cap="none" strike="noStrike">
              <a:solidFill>
                <a:srgbClr val="D8D8D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100"/>
              <a:buFont typeface="Trebuchet MS"/>
              <a:buAutoNum type="arabicPeriod"/>
            </a:pPr>
            <a:r>
              <a:rPr b="0" i="0" lang="es" sz="2100" u="none" cap="none" strike="noStrike">
                <a:solidFill>
                  <a:srgbClr val="D8D8D8"/>
                </a:solidFill>
                <a:latin typeface="Trebuchet MS"/>
                <a:ea typeface="Trebuchet MS"/>
                <a:cs typeface="Trebuchet MS"/>
                <a:sym typeface="Trebuchet MS"/>
              </a:rPr>
              <a:t>Extracción de Características</a:t>
            </a:r>
            <a:endParaRPr b="0" i="0" sz="700" u="none" cap="none" strike="noStrike">
              <a:solidFill>
                <a:srgbClr val="D8D8D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100"/>
              <a:buFont typeface="Trebuchet MS"/>
              <a:buAutoNum type="arabicPeriod"/>
            </a:pPr>
            <a:r>
              <a:rPr b="0" i="0" lang="es" sz="2100" u="none" cap="none" strike="noStrike">
                <a:solidFill>
                  <a:srgbClr val="D8D8D8"/>
                </a:solidFill>
                <a:latin typeface="Trebuchet MS"/>
                <a:ea typeface="Trebuchet MS"/>
                <a:cs typeface="Trebuchet MS"/>
                <a:sym typeface="Trebuchet MS"/>
              </a:rPr>
              <a:t>Normalización de Características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100"/>
              <a:buFont typeface="Trebuchet MS"/>
              <a:buAutoNum type="arabicPeriod"/>
            </a:pPr>
            <a:r>
              <a:rPr b="0" i="0" lang="es" sz="2100" u="none" cap="none" strike="noStrike">
                <a:solidFill>
                  <a:srgbClr val="D8D8D8"/>
                </a:solidFill>
                <a:latin typeface="Trebuchet MS"/>
                <a:ea typeface="Trebuchet MS"/>
                <a:cs typeface="Trebuchet MS"/>
                <a:sym typeface="Trebuchet MS"/>
              </a:rPr>
              <a:t>Análisis de Características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100"/>
              <a:buFont typeface="Trebuchet MS"/>
              <a:buAutoNum type="arabicPeriod"/>
            </a:pPr>
            <a:r>
              <a:rPr b="0" i="0" lang="es" sz="2100" u="none" cap="none" strike="noStrike">
                <a:solidFill>
                  <a:srgbClr val="D8D8D8"/>
                </a:solidFill>
                <a:latin typeface="Trebuchet MS"/>
                <a:ea typeface="Trebuchet MS"/>
                <a:cs typeface="Trebuchet MS"/>
                <a:sym typeface="Trebuchet MS"/>
              </a:rPr>
              <a:t>Selección de Características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Trebuchet MS"/>
              <a:buAutoNum type="arabicPeriod"/>
            </a:pPr>
            <a:r>
              <a:rPr b="0" i="0" lang="es" sz="21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Diseño del Clasificador</a:t>
            </a:r>
            <a:endParaRPr b="0" i="0" sz="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100"/>
              <a:buFont typeface="Trebuchet MS"/>
              <a:buAutoNum type="arabicPeriod"/>
            </a:pPr>
            <a:r>
              <a:rPr b="0" i="0" lang="es" sz="2100" u="none" cap="none" strike="noStrike">
                <a:solidFill>
                  <a:srgbClr val="D8D8D8"/>
                </a:solidFill>
                <a:latin typeface="Trebuchet MS"/>
                <a:ea typeface="Trebuchet MS"/>
                <a:cs typeface="Trebuchet MS"/>
                <a:sym typeface="Trebuchet MS"/>
              </a:rPr>
              <a:t>Evaluación del Desempeño</a:t>
            </a:r>
            <a:endParaRPr b="0" i="0" sz="2100" u="none" cap="none" strike="noStrike">
              <a:solidFill>
                <a:srgbClr val="D8D8D8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28"/>
          <p:cNvSpPr txBox="1"/>
          <p:nvPr/>
        </p:nvSpPr>
        <p:spPr>
          <a:xfrm>
            <a:off x="228600" y="114300"/>
            <a:ext cx="48654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s" sz="3200" u="none" cap="none" strike="noStrike">
                <a:solidFill>
                  <a:srgbClr val="FF9300"/>
                </a:solidFill>
                <a:latin typeface="Trebuchet MS"/>
                <a:ea typeface="Trebuchet MS"/>
                <a:cs typeface="Trebuchet MS"/>
                <a:sym typeface="Trebuchet MS"/>
              </a:rPr>
              <a:t>7. Diseño del Clasificador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6" name="Google Shape;626;p28"/>
          <p:cNvSpPr txBox="1"/>
          <p:nvPr>
            <p:ph idx="12" type="sldNum"/>
          </p:nvPr>
        </p:nvSpPr>
        <p:spPr>
          <a:xfrm>
            <a:off x="6553200" y="4683919"/>
            <a:ext cx="2133600" cy="3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"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27" name="Google Shape;627;p28"/>
          <p:cNvSpPr txBox="1"/>
          <p:nvPr/>
        </p:nvSpPr>
        <p:spPr>
          <a:xfrm>
            <a:off x="76200" y="4862513"/>
            <a:ext cx="27816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200" u="none" cap="none" strike="noStrike">
                <a:solidFill>
                  <a:srgbClr val="595959"/>
                </a:solidFill>
                <a:latin typeface="Trebuchet MS"/>
                <a:ea typeface="Trebuchet MS"/>
                <a:cs typeface="Trebuchet MS"/>
                <a:sym typeface="Trebuchet MS"/>
              </a:rPr>
              <a:t>PAT01_FormulacionMetodologica.pptx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28" name="Google Shape;628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70076" y="1567898"/>
            <a:ext cx="3439238" cy="3622566"/>
          </a:xfrm>
          <a:prstGeom prst="rect">
            <a:avLst/>
          </a:prstGeom>
          <a:noFill/>
          <a:ln>
            <a:noFill/>
          </a:ln>
        </p:spPr>
      </p:pic>
      <p:sp>
        <p:nvSpPr>
          <p:cNvPr id="629" name="Google Shape;629;p28"/>
          <p:cNvSpPr/>
          <p:nvPr/>
        </p:nvSpPr>
        <p:spPr>
          <a:xfrm>
            <a:off x="257293" y="3360672"/>
            <a:ext cx="41907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La función     depende de parámetros que deben estimarse minimizando una función de costo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30" name="Google Shape;630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4415" y="2317400"/>
            <a:ext cx="1657349" cy="276225"/>
          </a:xfrm>
          <a:prstGeom prst="rect">
            <a:avLst/>
          </a:prstGeom>
          <a:noFill/>
          <a:ln>
            <a:noFill/>
          </a:ln>
        </p:spPr>
      </p:pic>
      <p:sp>
        <p:nvSpPr>
          <p:cNvPr id="631" name="Google Shape;631;p28"/>
          <p:cNvSpPr/>
          <p:nvPr/>
        </p:nvSpPr>
        <p:spPr>
          <a:xfrm>
            <a:off x="2881818" y="2305390"/>
            <a:ext cx="16446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(Área , Verde)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2" name="Google Shape;632;p28"/>
          <p:cNvSpPr/>
          <p:nvPr/>
        </p:nvSpPr>
        <p:spPr>
          <a:xfrm>
            <a:off x="5394239" y="3332973"/>
            <a:ext cx="4990500" cy="3336000"/>
          </a:xfrm>
          <a:prstGeom prst="arc">
            <a:avLst>
              <a:gd fmla="val 10830465" name="adj1"/>
              <a:gd fmla="val 13729377" name="adj2"/>
            </a:avLst>
          </a:prstGeom>
          <a:noFill/>
          <a:ln cap="flat" cmpd="sng" w="5397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3" name="Google Shape;633;p28"/>
          <p:cNvSpPr/>
          <p:nvPr/>
        </p:nvSpPr>
        <p:spPr>
          <a:xfrm>
            <a:off x="5508580" y="3278287"/>
            <a:ext cx="4990500" cy="3336000"/>
          </a:xfrm>
          <a:prstGeom prst="arc">
            <a:avLst>
              <a:gd fmla="val 14819401" name="adj1"/>
              <a:gd fmla="val 15956601" name="adj2"/>
            </a:avLst>
          </a:prstGeom>
          <a:noFill/>
          <a:ln cap="flat" cmpd="sng" w="5397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4" name="Google Shape;634;p28"/>
          <p:cNvSpPr/>
          <p:nvPr/>
        </p:nvSpPr>
        <p:spPr>
          <a:xfrm>
            <a:off x="679697" y="758612"/>
            <a:ext cx="5078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Se busca la línea de separación entre las clases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35" name="Google Shape;635;p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647798" y="1889555"/>
            <a:ext cx="1485905" cy="27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6" name="Google Shape;636;p2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491925" y="3411163"/>
            <a:ext cx="133348" cy="18097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37" name="Google Shape;637;p28"/>
          <p:cNvCxnSpPr/>
          <p:nvPr/>
        </p:nvCxnSpPr>
        <p:spPr>
          <a:xfrm>
            <a:off x="7336448" y="2220485"/>
            <a:ext cx="108600" cy="1057800"/>
          </a:xfrm>
          <a:prstGeom prst="straightConnector1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29"/>
          <p:cNvSpPr txBox="1"/>
          <p:nvPr/>
        </p:nvSpPr>
        <p:spPr>
          <a:xfrm>
            <a:off x="228600" y="114300"/>
            <a:ext cx="50049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s" sz="3200" u="none" cap="none" strike="noStrike">
                <a:solidFill>
                  <a:srgbClr val="FF9300"/>
                </a:solidFill>
                <a:latin typeface="Trebuchet MS"/>
                <a:ea typeface="Trebuchet MS"/>
                <a:cs typeface="Trebuchet MS"/>
                <a:sym typeface="Trebuchet MS"/>
              </a:rPr>
              <a:t>Formulación Metodológica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4" name="Google Shape;644;p29"/>
          <p:cNvSpPr txBox="1"/>
          <p:nvPr>
            <p:ph idx="12" type="sldNum"/>
          </p:nvPr>
        </p:nvSpPr>
        <p:spPr>
          <a:xfrm>
            <a:off x="6553200" y="4683919"/>
            <a:ext cx="2133600" cy="3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"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45" name="Google Shape;645;p29"/>
          <p:cNvSpPr txBox="1"/>
          <p:nvPr/>
        </p:nvSpPr>
        <p:spPr>
          <a:xfrm>
            <a:off x="716846" y="874227"/>
            <a:ext cx="6468300" cy="38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9845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100"/>
              <a:buFont typeface="Trebuchet MS"/>
              <a:buAutoNum type="arabicPeriod"/>
            </a:pPr>
            <a:r>
              <a:rPr b="0" i="0" lang="es" sz="2100" u="none" cap="none" strike="noStrike">
                <a:solidFill>
                  <a:srgbClr val="D8D8D8"/>
                </a:solidFill>
                <a:latin typeface="Trebuchet MS"/>
                <a:ea typeface="Trebuchet MS"/>
                <a:cs typeface="Trebuchet MS"/>
                <a:sym typeface="Trebuchet MS"/>
              </a:rPr>
              <a:t>Obtención de la Información Original</a:t>
            </a:r>
            <a:endParaRPr b="0" i="0" sz="700" u="none" cap="none" strike="noStrike">
              <a:solidFill>
                <a:srgbClr val="D8D8D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100"/>
              <a:buFont typeface="Trebuchet MS"/>
              <a:buAutoNum type="arabicPeriod"/>
            </a:pPr>
            <a:r>
              <a:rPr b="0" i="0" lang="es" sz="2100" u="none" cap="none" strike="noStrike">
                <a:solidFill>
                  <a:srgbClr val="D8D8D8"/>
                </a:solidFill>
                <a:latin typeface="Trebuchet MS"/>
                <a:ea typeface="Trebuchet MS"/>
                <a:cs typeface="Trebuchet MS"/>
                <a:sym typeface="Trebuchet MS"/>
              </a:rPr>
              <a:t>Pre-procesamiento</a:t>
            </a:r>
            <a:endParaRPr b="0" i="0" sz="700" u="none" cap="none" strike="noStrike">
              <a:solidFill>
                <a:srgbClr val="D8D8D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100"/>
              <a:buFont typeface="Trebuchet MS"/>
              <a:buAutoNum type="arabicPeriod"/>
            </a:pPr>
            <a:r>
              <a:rPr b="0" i="0" lang="es" sz="2100" u="none" cap="none" strike="noStrike">
                <a:solidFill>
                  <a:srgbClr val="D8D8D8"/>
                </a:solidFill>
                <a:latin typeface="Trebuchet MS"/>
                <a:ea typeface="Trebuchet MS"/>
                <a:cs typeface="Trebuchet MS"/>
                <a:sym typeface="Trebuchet MS"/>
              </a:rPr>
              <a:t>Extracción de Características</a:t>
            </a:r>
            <a:endParaRPr b="0" i="0" sz="700" u="none" cap="none" strike="noStrike">
              <a:solidFill>
                <a:srgbClr val="D8D8D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100"/>
              <a:buFont typeface="Trebuchet MS"/>
              <a:buAutoNum type="arabicPeriod"/>
            </a:pPr>
            <a:r>
              <a:rPr b="0" i="0" lang="es" sz="2100" u="none" cap="none" strike="noStrike">
                <a:solidFill>
                  <a:srgbClr val="D8D8D8"/>
                </a:solidFill>
                <a:latin typeface="Trebuchet MS"/>
                <a:ea typeface="Trebuchet MS"/>
                <a:cs typeface="Trebuchet MS"/>
                <a:sym typeface="Trebuchet MS"/>
              </a:rPr>
              <a:t>Normalización de Características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100"/>
              <a:buFont typeface="Trebuchet MS"/>
              <a:buAutoNum type="arabicPeriod"/>
            </a:pPr>
            <a:r>
              <a:rPr b="0" i="0" lang="es" sz="2100" u="none" cap="none" strike="noStrike">
                <a:solidFill>
                  <a:srgbClr val="D8D8D8"/>
                </a:solidFill>
                <a:latin typeface="Trebuchet MS"/>
                <a:ea typeface="Trebuchet MS"/>
                <a:cs typeface="Trebuchet MS"/>
                <a:sym typeface="Trebuchet MS"/>
              </a:rPr>
              <a:t>Análisis de Características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100"/>
              <a:buFont typeface="Trebuchet MS"/>
              <a:buAutoNum type="arabicPeriod"/>
            </a:pPr>
            <a:r>
              <a:rPr b="0" i="0" lang="es" sz="2100" u="none" cap="none" strike="noStrike">
                <a:solidFill>
                  <a:srgbClr val="D8D8D8"/>
                </a:solidFill>
                <a:latin typeface="Trebuchet MS"/>
                <a:ea typeface="Trebuchet MS"/>
                <a:cs typeface="Trebuchet MS"/>
                <a:sym typeface="Trebuchet MS"/>
              </a:rPr>
              <a:t>Selección de Características</a:t>
            </a:r>
            <a:endParaRPr b="0" i="0" sz="700" u="none" cap="none" strike="noStrike">
              <a:solidFill>
                <a:srgbClr val="D8D8D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100"/>
              <a:buFont typeface="Trebuchet MS"/>
              <a:buAutoNum type="arabicPeriod"/>
            </a:pPr>
            <a:r>
              <a:rPr b="0" i="0" lang="es" sz="2100" u="none" cap="none" strike="noStrike">
                <a:solidFill>
                  <a:srgbClr val="D8D8D8"/>
                </a:solidFill>
                <a:latin typeface="Trebuchet MS"/>
                <a:ea typeface="Trebuchet MS"/>
                <a:cs typeface="Trebuchet MS"/>
                <a:sym typeface="Trebuchet MS"/>
              </a:rPr>
              <a:t>Diseño del Clasificador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Trebuchet MS"/>
              <a:buAutoNum type="arabicPeriod"/>
            </a:pPr>
            <a:r>
              <a:rPr b="0" i="0" lang="es" sz="21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Evaluación del Desempeño</a:t>
            </a:r>
            <a:endParaRPr b="0" i="0" sz="21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"/>
          <p:cNvSpPr txBox="1"/>
          <p:nvPr/>
        </p:nvSpPr>
        <p:spPr>
          <a:xfrm>
            <a:off x="228600" y="114300"/>
            <a:ext cx="50049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s" sz="3200" u="none" cap="none" strike="noStrike">
                <a:solidFill>
                  <a:srgbClr val="FF9300"/>
                </a:solidFill>
                <a:latin typeface="Trebuchet MS"/>
                <a:ea typeface="Trebuchet MS"/>
                <a:cs typeface="Trebuchet MS"/>
                <a:sym typeface="Trebuchet MS"/>
              </a:rPr>
              <a:t>Formulación Metodológica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p3"/>
          <p:cNvSpPr txBox="1"/>
          <p:nvPr>
            <p:ph idx="12" type="sldNum"/>
          </p:nvPr>
        </p:nvSpPr>
        <p:spPr>
          <a:xfrm>
            <a:off x="6553200" y="4683919"/>
            <a:ext cx="2133600" cy="3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"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35" name="Google Shape;235;p3"/>
          <p:cNvSpPr txBox="1"/>
          <p:nvPr/>
        </p:nvSpPr>
        <p:spPr>
          <a:xfrm>
            <a:off x="633296" y="786764"/>
            <a:ext cx="6468300" cy="38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9845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Trebuchet MS"/>
              <a:buAutoNum type="arabicPeriod"/>
            </a:pPr>
            <a:r>
              <a:rPr b="0" i="0" lang="es" sz="21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Obtención de la Información Original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Trebuchet MS"/>
              <a:buAutoNum type="arabicPeriod"/>
            </a:pPr>
            <a:r>
              <a:rPr b="0" i="0" lang="es" sz="21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Pre-procesamiento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Trebuchet MS"/>
              <a:buAutoNum type="arabicPeriod"/>
            </a:pPr>
            <a:r>
              <a:rPr b="0" i="0" lang="es" sz="21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Extracción de Características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Trebuchet MS"/>
              <a:buAutoNum type="arabicPeriod"/>
            </a:pPr>
            <a:r>
              <a:rPr b="0" i="0" lang="es" sz="21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Normalización de Características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Trebuchet MS"/>
              <a:buAutoNum type="arabicPeriod"/>
            </a:pPr>
            <a:r>
              <a:rPr b="0" i="0" lang="es" sz="21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Análisis de Características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Trebuchet MS"/>
              <a:buAutoNum type="arabicPeriod"/>
            </a:pPr>
            <a:r>
              <a:rPr b="0" i="0" lang="es" sz="21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Selección de Características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Trebuchet MS"/>
              <a:buAutoNum type="arabicPeriod"/>
            </a:pPr>
            <a:r>
              <a:rPr b="0" i="0" lang="es" sz="21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Diseño del Clasificador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Trebuchet MS"/>
              <a:buAutoNum type="arabicPeriod"/>
            </a:pPr>
            <a:r>
              <a:rPr b="0" i="0" lang="es" sz="21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Evaluación del Desempeño</a:t>
            </a:r>
            <a:endParaRPr b="0" i="0" sz="21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30"/>
          <p:cNvSpPr txBox="1"/>
          <p:nvPr/>
        </p:nvSpPr>
        <p:spPr>
          <a:xfrm>
            <a:off x="228600" y="114300"/>
            <a:ext cx="54441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s" sz="3200" u="none" cap="none" strike="noStrike">
                <a:solidFill>
                  <a:srgbClr val="FF9300"/>
                </a:solidFill>
                <a:latin typeface="Trebuchet MS"/>
                <a:ea typeface="Trebuchet MS"/>
                <a:cs typeface="Trebuchet MS"/>
                <a:sym typeface="Trebuchet MS"/>
              </a:rPr>
              <a:t>8. Evaluación de Desempeño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2" name="Google Shape;652;p30"/>
          <p:cNvSpPr txBox="1"/>
          <p:nvPr>
            <p:ph idx="12" type="sldNum"/>
          </p:nvPr>
        </p:nvSpPr>
        <p:spPr>
          <a:xfrm>
            <a:off x="6553200" y="4683919"/>
            <a:ext cx="2133600" cy="3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"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53" name="Google Shape;653;p30"/>
          <p:cNvSpPr txBox="1"/>
          <p:nvPr/>
        </p:nvSpPr>
        <p:spPr>
          <a:xfrm>
            <a:off x="76200" y="4862513"/>
            <a:ext cx="27816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200" u="none" cap="none" strike="noStrike">
                <a:solidFill>
                  <a:srgbClr val="595959"/>
                </a:solidFill>
                <a:latin typeface="Trebuchet MS"/>
                <a:ea typeface="Trebuchet MS"/>
                <a:cs typeface="Trebuchet MS"/>
                <a:sym typeface="Trebuchet MS"/>
              </a:rPr>
              <a:t>PAT01_FormulacionMetodologica.pptx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4" name="Google Shape;654;p30"/>
          <p:cNvSpPr/>
          <p:nvPr/>
        </p:nvSpPr>
        <p:spPr>
          <a:xfrm>
            <a:off x="310372" y="758612"/>
            <a:ext cx="58173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Se evalúa qué tan bien se desempeña el clasificador…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655" name="Google Shape;655;p30"/>
          <p:cNvGraphicFramePr/>
          <p:nvPr/>
        </p:nvGraphicFramePr>
        <p:xfrm>
          <a:off x="1162373" y="2198499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{50C8FD42-4B82-4418-8654-3E22A6B7653D}</a:tableStyleId>
              </a:tblPr>
              <a:tblGrid>
                <a:gridCol w="1365925"/>
                <a:gridCol w="1365925"/>
                <a:gridCol w="1365925"/>
                <a:gridCol w="1365925"/>
                <a:gridCol w="1365925"/>
              </a:tblGrid>
              <a:tr h="2781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34300" marB="343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34300" marB="343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34300" marB="343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cap="none" strike="noStrike">
                          <a:solidFill>
                            <a:schemeClr val="dk1"/>
                          </a:solidFill>
                        </a:rPr>
                        <a:t>…</a:t>
                      </a:r>
                      <a:endParaRPr sz="1100" u="none" cap="none" strike="noStrike"/>
                    </a:p>
                  </a:txBody>
                  <a:tcPr marT="34300" marB="343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34300" marB="34300" marR="91450" marL="91450"/>
                </a:tc>
              </a:tr>
              <a:tr h="2781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34300" marB="343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34300" marB="343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34300" marB="343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34300" marB="343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34300" marB="34300" marR="91450" marL="91450"/>
                </a:tc>
              </a:tr>
              <a:tr h="2781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34300" marB="343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34300" marB="343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34300" marB="343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34300" marB="343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34300" marB="34300" marR="91450" marL="91450"/>
                </a:tc>
              </a:tr>
              <a:tr h="278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cap="none" strike="noStrike"/>
                        <a:t>:</a:t>
                      </a:r>
                      <a:endParaRPr sz="1100" u="none" cap="none" strike="noStrike"/>
                    </a:p>
                  </a:txBody>
                  <a:tcPr marT="34300" marB="343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34300" marB="343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34300" marB="343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34300" marB="343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34300" marB="34300" marR="91450" marL="91450"/>
                </a:tc>
              </a:tr>
              <a:tr h="2781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34300" marB="343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34300" marB="343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34300" marB="343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34300" marB="343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34300" marB="34300" marR="91450" marL="91450"/>
                </a:tc>
              </a:tr>
            </a:tbl>
          </a:graphicData>
        </a:graphic>
      </p:graphicFrame>
      <p:pic>
        <p:nvPicPr>
          <p:cNvPr id="656" name="Google Shape;656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26352" y="2544143"/>
            <a:ext cx="257175" cy="17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7" name="Google Shape;657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20000" y="2799863"/>
            <a:ext cx="266702" cy="17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8" name="Google Shape;658;p3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624845" y="3381052"/>
            <a:ext cx="352425" cy="17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9" name="Google Shape;659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65114" y="2263235"/>
            <a:ext cx="257175" cy="17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0" name="Google Shape;660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60614" y="2263235"/>
            <a:ext cx="266702" cy="17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1" name="Google Shape;661;p3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969176" y="2251614"/>
            <a:ext cx="352425" cy="171450"/>
          </a:xfrm>
          <a:prstGeom prst="rect">
            <a:avLst/>
          </a:prstGeom>
          <a:noFill/>
          <a:ln>
            <a:noFill/>
          </a:ln>
        </p:spPr>
      </p:pic>
      <p:sp>
        <p:nvSpPr>
          <p:cNvPr id="662" name="Google Shape;662;p30"/>
          <p:cNvSpPr/>
          <p:nvPr/>
        </p:nvSpPr>
        <p:spPr>
          <a:xfrm>
            <a:off x="895424" y="2493561"/>
            <a:ext cx="158400" cy="1121400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3" name="Google Shape;663;p30"/>
          <p:cNvSpPr/>
          <p:nvPr/>
        </p:nvSpPr>
        <p:spPr>
          <a:xfrm>
            <a:off x="138710" y="2918642"/>
            <a:ext cx="6258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Real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4" name="Google Shape;664;p30"/>
          <p:cNvSpPr/>
          <p:nvPr/>
        </p:nvSpPr>
        <p:spPr>
          <a:xfrm rot="5400000">
            <a:off x="5190784" y="-690898"/>
            <a:ext cx="133800" cy="5385900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5" name="Google Shape;665;p30"/>
          <p:cNvSpPr/>
          <p:nvPr/>
        </p:nvSpPr>
        <p:spPr>
          <a:xfrm>
            <a:off x="4641049" y="1533481"/>
            <a:ext cx="12558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Predicción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6" name="Google Shape;666;p30"/>
          <p:cNvSpPr/>
          <p:nvPr/>
        </p:nvSpPr>
        <p:spPr>
          <a:xfrm>
            <a:off x="457795" y="1357188"/>
            <a:ext cx="34179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s" sz="2400" u="none" cap="none" strike="noStrike">
                <a:solidFill>
                  <a:srgbClr val="212167"/>
                </a:solidFill>
                <a:latin typeface="Trebuchet MS"/>
                <a:ea typeface="Trebuchet MS"/>
                <a:cs typeface="Trebuchet MS"/>
                <a:sym typeface="Trebuchet MS"/>
              </a:rPr>
              <a:t>Matriz de Confusión ‘C’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67" name="Google Shape;667;p3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335222" y="4080979"/>
            <a:ext cx="438150" cy="352426"/>
          </a:xfrm>
          <a:prstGeom prst="rect">
            <a:avLst/>
          </a:prstGeom>
          <a:noFill/>
          <a:ln>
            <a:noFill/>
          </a:ln>
        </p:spPr>
      </p:pic>
      <p:sp>
        <p:nvSpPr>
          <p:cNvPr id="668" name="Google Shape;668;p30"/>
          <p:cNvSpPr/>
          <p:nvPr/>
        </p:nvSpPr>
        <p:spPr>
          <a:xfrm>
            <a:off x="2108260" y="4042268"/>
            <a:ext cx="53865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Número de muestras que pertenecen a la clase ‘i’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clasificadas como clase ‘j’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31"/>
          <p:cNvSpPr txBox="1"/>
          <p:nvPr/>
        </p:nvSpPr>
        <p:spPr>
          <a:xfrm>
            <a:off x="228600" y="114300"/>
            <a:ext cx="54441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s" sz="3200" u="none" cap="none" strike="noStrike">
                <a:solidFill>
                  <a:srgbClr val="FF9300"/>
                </a:solidFill>
                <a:latin typeface="Trebuchet MS"/>
                <a:ea typeface="Trebuchet MS"/>
                <a:cs typeface="Trebuchet MS"/>
                <a:sym typeface="Trebuchet MS"/>
              </a:rPr>
              <a:t>8. Evaluación de Desempeño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5" name="Google Shape;675;p31"/>
          <p:cNvSpPr txBox="1"/>
          <p:nvPr>
            <p:ph idx="12" type="sldNum"/>
          </p:nvPr>
        </p:nvSpPr>
        <p:spPr>
          <a:xfrm>
            <a:off x="6553200" y="4683919"/>
            <a:ext cx="2133600" cy="3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"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76" name="Google Shape;676;p31"/>
          <p:cNvSpPr txBox="1"/>
          <p:nvPr/>
        </p:nvSpPr>
        <p:spPr>
          <a:xfrm>
            <a:off x="76200" y="4862513"/>
            <a:ext cx="27816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200" u="none" cap="none" strike="noStrike">
                <a:solidFill>
                  <a:srgbClr val="595959"/>
                </a:solidFill>
                <a:latin typeface="Trebuchet MS"/>
                <a:ea typeface="Trebuchet MS"/>
                <a:cs typeface="Trebuchet MS"/>
                <a:sym typeface="Trebuchet MS"/>
              </a:rPr>
              <a:t>PAT01_FormulacionMetodologica.pptx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7" name="Google Shape;677;p31"/>
          <p:cNvSpPr/>
          <p:nvPr/>
        </p:nvSpPr>
        <p:spPr>
          <a:xfrm>
            <a:off x="310372" y="758612"/>
            <a:ext cx="58173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Se evalúa que tan bien se desempeña el clasificador…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678" name="Google Shape;678;p31"/>
          <p:cNvGraphicFramePr/>
          <p:nvPr/>
        </p:nvGraphicFramePr>
        <p:xfrm>
          <a:off x="1162373" y="2198499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{50C8FD42-4B82-4418-8654-3E22A6B7653D}</a:tableStyleId>
              </a:tblPr>
              <a:tblGrid>
                <a:gridCol w="1365925"/>
                <a:gridCol w="1365925"/>
                <a:gridCol w="1365925"/>
                <a:gridCol w="1365925"/>
                <a:gridCol w="1365925"/>
              </a:tblGrid>
              <a:tr h="2781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34300" marB="343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34300" marB="343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34300" marB="343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cap="none" strike="noStrike">
                          <a:solidFill>
                            <a:schemeClr val="dk1"/>
                          </a:solidFill>
                        </a:rPr>
                        <a:t>…</a:t>
                      </a:r>
                      <a:endParaRPr sz="1100" u="none" cap="none" strike="noStrike"/>
                    </a:p>
                  </a:txBody>
                  <a:tcPr marT="34300" marB="343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34300" marB="34300" marR="91450" marL="91450"/>
                </a:tc>
              </a:tr>
              <a:tr h="2781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34300" marB="343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34300" marB="343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34300" marB="343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34300" marB="343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34300" marB="34300" marR="91450" marL="91450"/>
                </a:tc>
              </a:tr>
              <a:tr h="2781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34300" marB="343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34300" marB="343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34300" marB="343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34300" marB="343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34300" marB="34300" marR="91450" marL="91450"/>
                </a:tc>
              </a:tr>
              <a:tr h="278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cap="none" strike="noStrike"/>
                        <a:t>:</a:t>
                      </a:r>
                      <a:endParaRPr sz="1100" u="none" cap="none" strike="noStrike"/>
                    </a:p>
                  </a:txBody>
                  <a:tcPr marT="34300" marB="343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34300" marB="343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34300" marB="343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34300" marB="343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34300" marB="34300" marR="91450" marL="91450"/>
                </a:tc>
              </a:tr>
              <a:tr h="2781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34300" marB="343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34300" marB="343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34300" marB="343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34300" marB="343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34300" marB="34300" marR="91450" marL="91450"/>
                </a:tc>
              </a:tr>
            </a:tbl>
          </a:graphicData>
        </a:graphic>
      </p:graphicFrame>
      <p:pic>
        <p:nvPicPr>
          <p:cNvPr id="679" name="Google Shape;679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26352" y="2544143"/>
            <a:ext cx="257175" cy="17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0" name="Google Shape;680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20000" y="2799863"/>
            <a:ext cx="266702" cy="17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1" name="Google Shape;681;p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624845" y="3381052"/>
            <a:ext cx="352425" cy="17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2" name="Google Shape;682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65114" y="2263235"/>
            <a:ext cx="257175" cy="17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3" name="Google Shape;683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60614" y="2263235"/>
            <a:ext cx="266702" cy="17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4" name="Google Shape;684;p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969176" y="2251614"/>
            <a:ext cx="352425" cy="171450"/>
          </a:xfrm>
          <a:prstGeom prst="rect">
            <a:avLst/>
          </a:prstGeom>
          <a:noFill/>
          <a:ln>
            <a:noFill/>
          </a:ln>
        </p:spPr>
      </p:pic>
      <p:sp>
        <p:nvSpPr>
          <p:cNvPr id="685" name="Google Shape;685;p31"/>
          <p:cNvSpPr/>
          <p:nvPr/>
        </p:nvSpPr>
        <p:spPr>
          <a:xfrm>
            <a:off x="895424" y="2493561"/>
            <a:ext cx="158400" cy="1121400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6" name="Google Shape;686;p31"/>
          <p:cNvSpPr/>
          <p:nvPr/>
        </p:nvSpPr>
        <p:spPr>
          <a:xfrm>
            <a:off x="138710" y="2918642"/>
            <a:ext cx="6258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Real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7" name="Google Shape;687;p31"/>
          <p:cNvSpPr/>
          <p:nvPr/>
        </p:nvSpPr>
        <p:spPr>
          <a:xfrm rot="5400000">
            <a:off x="5190784" y="-690898"/>
            <a:ext cx="133800" cy="5385900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8" name="Google Shape;688;p31"/>
          <p:cNvSpPr/>
          <p:nvPr/>
        </p:nvSpPr>
        <p:spPr>
          <a:xfrm>
            <a:off x="4641049" y="1533481"/>
            <a:ext cx="12558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Predicción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89" name="Google Shape;689;p31"/>
          <p:cNvCxnSpPr/>
          <p:nvPr/>
        </p:nvCxnSpPr>
        <p:spPr>
          <a:xfrm flipH="1">
            <a:off x="2665607" y="2603715"/>
            <a:ext cx="1844400" cy="1545900"/>
          </a:xfrm>
          <a:prstGeom prst="straightConnector1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690" name="Google Shape;690;p31"/>
          <p:cNvSpPr/>
          <p:nvPr/>
        </p:nvSpPr>
        <p:spPr>
          <a:xfrm>
            <a:off x="420811" y="4158506"/>
            <a:ext cx="53208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Número de muestras que pertenecen a la clase 1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pero que fueron clasificadas como clase 2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32"/>
          <p:cNvSpPr txBox="1"/>
          <p:nvPr/>
        </p:nvSpPr>
        <p:spPr>
          <a:xfrm>
            <a:off x="228600" y="114300"/>
            <a:ext cx="54441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s" sz="3200" u="none" cap="none" strike="noStrike">
                <a:solidFill>
                  <a:srgbClr val="FF9300"/>
                </a:solidFill>
                <a:latin typeface="Trebuchet MS"/>
                <a:ea typeface="Trebuchet MS"/>
                <a:cs typeface="Trebuchet MS"/>
                <a:sym typeface="Trebuchet MS"/>
              </a:rPr>
              <a:t>8. Evaluación de Desempeño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7" name="Google Shape;697;p32"/>
          <p:cNvSpPr txBox="1"/>
          <p:nvPr>
            <p:ph idx="12" type="sldNum"/>
          </p:nvPr>
        </p:nvSpPr>
        <p:spPr>
          <a:xfrm>
            <a:off x="6553200" y="4683919"/>
            <a:ext cx="2133600" cy="3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"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98" name="Google Shape;698;p32"/>
          <p:cNvSpPr txBox="1"/>
          <p:nvPr/>
        </p:nvSpPr>
        <p:spPr>
          <a:xfrm>
            <a:off x="76200" y="4862513"/>
            <a:ext cx="27816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200" u="none" cap="none" strike="noStrike">
                <a:solidFill>
                  <a:srgbClr val="595959"/>
                </a:solidFill>
                <a:latin typeface="Trebuchet MS"/>
                <a:ea typeface="Trebuchet MS"/>
                <a:cs typeface="Trebuchet MS"/>
                <a:sym typeface="Trebuchet MS"/>
              </a:rPr>
              <a:t>PAT01_FormulacionMetodologica.pptx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9" name="Google Shape;699;p32"/>
          <p:cNvSpPr/>
          <p:nvPr/>
        </p:nvSpPr>
        <p:spPr>
          <a:xfrm>
            <a:off x="310372" y="758612"/>
            <a:ext cx="58173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Se evalúa que tan bien se desempeña el clasificador…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700" name="Google Shape;700;p32"/>
          <p:cNvGraphicFramePr/>
          <p:nvPr/>
        </p:nvGraphicFramePr>
        <p:xfrm>
          <a:off x="1162373" y="2198499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{50C8FD42-4B82-4418-8654-3E22A6B7653D}</a:tableStyleId>
              </a:tblPr>
              <a:tblGrid>
                <a:gridCol w="1365925"/>
                <a:gridCol w="1365925"/>
                <a:gridCol w="1365925"/>
                <a:gridCol w="1365925"/>
                <a:gridCol w="1365925"/>
              </a:tblGrid>
              <a:tr h="2781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34300" marB="343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34300" marB="343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34300" marB="343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cap="none" strike="noStrike">
                          <a:solidFill>
                            <a:schemeClr val="dk1"/>
                          </a:solidFill>
                        </a:rPr>
                        <a:t>…</a:t>
                      </a:r>
                      <a:endParaRPr sz="1100" u="none" cap="none" strike="noStrike"/>
                    </a:p>
                  </a:txBody>
                  <a:tcPr marT="34300" marB="343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34300" marB="34300" marR="91450" marL="91450"/>
                </a:tc>
              </a:tr>
              <a:tr h="2781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34300" marB="343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34300" marB="343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34300" marB="343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34300" marB="343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34300" marB="34300" marR="91450" marL="91450"/>
                </a:tc>
              </a:tr>
              <a:tr h="2781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34300" marB="343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34300" marB="343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34300" marB="343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34300" marB="343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34300" marB="34300" marR="91450" marL="91450"/>
                </a:tc>
              </a:tr>
              <a:tr h="278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cap="none" strike="noStrike"/>
                        <a:t>:</a:t>
                      </a:r>
                      <a:endParaRPr sz="1100" u="none" cap="none" strike="noStrike"/>
                    </a:p>
                  </a:txBody>
                  <a:tcPr marT="34300" marB="343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34300" marB="343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34300" marB="343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34300" marB="343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34300" marB="34300" marR="91450" marL="91450"/>
                </a:tc>
              </a:tr>
              <a:tr h="2781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34300" marB="343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34300" marB="343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34300" marB="343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34300" marB="343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34300" marB="34300" marR="91450" marL="91450"/>
                </a:tc>
              </a:tr>
            </a:tbl>
          </a:graphicData>
        </a:graphic>
      </p:graphicFrame>
      <p:pic>
        <p:nvPicPr>
          <p:cNvPr id="701" name="Google Shape;701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26352" y="2544143"/>
            <a:ext cx="257175" cy="17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2" name="Google Shape;702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20000" y="2799863"/>
            <a:ext cx="266702" cy="17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3" name="Google Shape;703;p3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624845" y="3381052"/>
            <a:ext cx="352425" cy="17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4" name="Google Shape;704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65114" y="2263235"/>
            <a:ext cx="257175" cy="17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5" name="Google Shape;705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60614" y="2263235"/>
            <a:ext cx="266702" cy="17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6" name="Google Shape;706;p3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969176" y="2251614"/>
            <a:ext cx="352425" cy="171450"/>
          </a:xfrm>
          <a:prstGeom prst="rect">
            <a:avLst/>
          </a:prstGeom>
          <a:noFill/>
          <a:ln>
            <a:noFill/>
          </a:ln>
        </p:spPr>
      </p:pic>
      <p:sp>
        <p:nvSpPr>
          <p:cNvPr id="707" name="Google Shape;707;p32"/>
          <p:cNvSpPr/>
          <p:nvPr/>
        </p:nvSpPr>
        <p:spPr>
          <a:xfrm>
            <a:off x="895424" y="2493561"/>
            <a:ext cx="158400" cy="1121400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8" name="Google Shape;708;p32"/>
          <p:cNvSpPr/>
          <p:nvPr/>
        </p:nvSpPr>
        <p:spPr>
          <a:xfrm>
            <a:off x="138710" y="2918642"/>
            <a:ext cx="6258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Real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9" name="Google Shape;709;p32"/>
          <p:cNvSpPr/>
          <p:nvPr/>
        </p:nvSpPr>
        <p:spPr>
          <a:xfrm rot="5400000">
            <a:off x="5190784" y="-690898"/>
            <a:ext cx="133800" cy="5385900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0" name="Google Shape;710;p32"/>
          <p:cNvSpPr/>
          <p:nvPr/>
        </p:nvSpPr>
        <p:spPr>
          <a:xfrm>
            <a:off x="4641049" y="1533481"/>
            <a:ext cx="12558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Predicción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11" name="Google Shape;711;p32"/>
          <p:cNvCxnSpPr/>
          <p:nvPr/>
        </p:nvCxnSpPr>
        <p:spPr>
          <a:xfrm flipH="1">
            <a:off x="2665642" y="2615339"/>
            <a:ext cx="604500" cy="1534200"/>
          </a:xfrm>
          <a:prstGeom prst="straightConnector1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712" name="Google Shape;712;p32"/>
          <p:cNvSpPr/>
          <p:nvPr/>
        </p:nvSpPr>
        <p:spPr>
          <a:xfrm>
            <a:off x="199597" y="4158506"/>
            <a:ext cx="57630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Número de muestras que pertenecen a la clase 1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y que fueron correctamente clasificadas como clase 1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33"/>
          <p:cNvSpPr txBox="1"/>
          <p:nvPr/>
        </p:nvSpPr>
        <p:spPr>
          <a:xfrm>
            <a:off x="228600" y="114300"/>
            <a:ext cx="54441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s" sz="3200" u="none" cap="none" strike="noStrike">
                <a:solidFill>
                  <a:srgbClr val="FF9300"/>
                </a:solidFill>
                <a:latin typeface="Trebuchet MS"/>
                <a:ea typeface="Trebuchet MS"/>
                <a:cs typeface="Trebuchet MS"/>
                <a:sym typeface="Trebuchet MS"/>
              </a:rPr>
              <a:t>8. Evaluación de Desempeño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9" name="Google Shape;719;p33"/>
          <p:cNvSpPr txBox="1"/>
          <p:nvPr>
            <p:ph idx="12" type="sldNum"/>
          </p:nvPr>
        </p:nvSpPr>
        <p:spPr>
          <a:xfrm>
            <a:off x="6553200" y="4683919"/>
            <a:ext cx="2133600" cy="3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"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20" name="Google Shape;720;p33"/>
          <p:cNvSpPr txBox="1"/>
          <p:nvPr/>
        </p:nvSpPr>
        <p:spPr>
          <a:xfrm>
            <a:off x="76200" y="4862513"/>
            <a:ext cx="27816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200" u="none" cap="none" strike="noStrike">
                <a:solidFill>
                  <a:srgbClr val="595959"/>
                </a:solidFill>
                <a:latin typeface="Trebuchet MS"/>
                <a:ea typeface="Trebuchet MS"/>
                <a:cs typeface="Trebuchet MS"/>
                <a:sym typeface="Trebuchet MS"/>
              </a:rPr>
              <a:t>PAT01_FormulacionMetodologica.pptx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1" name="Google Shape;721;p33"/>
          <p:cNvSpPr/>
          <p:nvPr/>
        </p:nvSpPr>
        <p:spPr>
          <a:xfrm>
            <a:off x="310372" y="758612"/>
            <a:ext cx="58173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Se evalúa que tan bien se desempeña el clasificador…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722" name="Google Shape;722;p33"/>
          <p:cNvGraphicFramePr/>
          <p:nvPr/>
        </p:nvGraphicFramePr>
        <p:xfrm>
          <a:off x="1162373" y="2198499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{50C8FD42-4B82-4418-8654-3E22A6B7653D}</a:tableStyleId>
              </a:tblPr>
              <a:tblGrid>
                <a:gridCol w="1365925"/>
                <a:gridCol w="1365925"/>
                <a:gridCol w="1365925"/>
                <a:gridCol w="1365925"/>
                <a:gridCol w="1365925"/>
              </a:tblGrid>
              <a:tr h="2781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34300" marB="343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34300" marB="343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34300" marB="343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cap="none" strike="noStrike">
                          <a:solidFill>
                            <a:schemeClr val="dk1"/>
                          </a:solidFill>
                        </a:rPr>
                        <a:t>…</a:t>
                      </a:r>
                      <a:endParaRPr sz="1100" u="none" cap="none" strike="noStrike"/>
                    </a:p>
                  </a:txBody>
                  <a:tcPr marT="34300" marB="343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34300" marB="34300" marR="91450" marL="91450"/>
                </a:tc>
              </a:tr>
              <a:tr h="2781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34300" marB="343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34300" marB="343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34300" marB="343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34300" marB="343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34300" marB="34300" marR="91450" marL="91450"/>
                </a:tc>
              </a:tr>
              <a:tr h="2781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34300" marB="343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34300" marB="343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34300" marB="343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34300" marB="343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34300" marB="34300" marR="91450" marL="91450"/>
                </a:tc>
              </a:tr>
              <a:tr h="278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cap="none" strike="noStrike"/>
                        <a:t>:</a:t>
                      </a:r>
                      <a:endParaRPr sz="1100" u="none" cap="none" strike="noStrike"/>
                    </a:p>
                  </a:txBody>
                  <a:tcPr marT="34300" marB="343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34300" marB="343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34300" marB="343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34300" marB="343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34300" marB="34300" marR="91450" marL="91450"/>
                </a:tc>
              </a:tr>
              <a:tr h="2781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34300" marB="343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34300" marB="343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34300" marB="343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34300" marB="343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34300" marB="34300" marR="91450" marL="91450"/>
                </a:tc>
              </a:tr>
            </a:tbl>
          </a:graphicData>
        </a:graphic>
      </p:graphicFrame>
      <p:pic>
        <p:nvPicPr>
          <p:cNvPr id="723" name="Google Shape;723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26352" y="2544143"/>
            <a:ext cx="257175" cy="17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4" name="Google Shape;724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20000" y="2799863"/>
            <a:ext cx="266702" cy="17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5" name="Google Shape;725;p3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624845" y="3381052"/>
            <a:ext cx="352425" cy="17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6" name="Google Shape;726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65114" y="2263235"/>
            <a:ext cx="257175" cy="17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7" name="Google Shape;727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60614" y="2263235"/>
            <a:ext cx="266702" cy="17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8" name="Google Shape;728;p3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969176" y="2251614"/>
            <a:ext cx="352425" cy="171450"/>
          </a:xfrm>
          <a:prstGeom prst="rect">
            <a:avLst/>
          </a:prstGeom>
          <a:noFill/>
          <a:ln>
            <a:noFill/>
          </a:ln>
        </p:spPr>
      </p:pic>
      <p:sp>
        <p:nvSpPr>
          <p:cNvPr id="729" name="Google Shape;729;p33"/>
          <p:cNvSpPr/>
          <p:nvPr/>
        </p:nvSpPr>
        <p:spPr>
          <a:xfrm>
            <a:off x="895424" y="2493561"/>
            <a:ext cx="158400" cy="1121400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0" name="Google Shape;730;p33"/>
          <p:cNvSpPr/>
          <p:nvPr/>
        </p:nvSpPr>
        <p:spPr>
          <a:xfrm>
            <a:off x="138710" y="2918642"/>
            <a:ext cx="6258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Real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1" name="Google Shape;731;p33"/>
          <p:cNvSpPr/>
          <p:nvPr/>
        </p:nvSpPr>
        <p:spPr>
          <a:xfrm rot="5400000">
            <a:off x="5190784" y="-690898"/>
            <a:ext cx="133800" cy="5385900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2" name="Google Shape;732;p33"/>
          <p:cNvSpPr/>
          <p:nvPr/>
        </p:nvSpPr>
        <p:spPr>
          <a:xfrm>
            <a:off x="4641049" y="1533481"/>
            <a:ext cx="12558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Predicción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3" name="Google Shape;733;p33"/>
          <p:cNvSpPr/>
          <p:nvPr/>
        </p:nvSpPr>
        <p:spPr>
          <a:xfrm>
            <a:off x="2092748" y="4158506"/>
            <a:ext cx="1976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Accuracy (Acc) = 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4" name="Google Shape;734;p33"/>
          <p:cNvSpPr/>
          <p:nvPr/>
        </p:nvSpPr>
        <p:spPr>
          <a:xfrm rot="611450">
            <a:off x="2555641" y="2852288"/>
            <a:ext cx="5353050" cy="344210"/>
          </a:xfrm>
          <a:prstGeom prst="ellipse">
            <a:avLst/>
          </a:prstGeom>
          <a:solidFill>
            <a:srgbClr val="FF9300">
              <a:alpha val="5647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5" name="Google Shape;735;p33"/>
          <p:cNvSpPr/>
          <p:nvPr/>
        </p:nvSpPr>
        <p:spPr>
          <a:xfrm>
            <a:off x="4175249" y="3924095"/>
            <a:ext cx="22701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Suma de la Diagonal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Total de Muestras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36" name="Google Shape;736;p33"/>
          <p:cNvCxnSpPr>
            <a:stCxn id="735" idx="1"/>
            <a:endCxn id="735" idx="3"/>
          </p:cNvCxnSpPr>
          <p:nvPr/>
        </p:nvCxnSpPr>
        <p:spPr>
          <a:xfrm>
            <a:off x="4175249" y="4270445"/>
            <a:ext cx="2270100" cy="0"/>
          </a:xfrm>
          <a:prstGeom prst="straightConnector1">
            <a:avLst/>
          </a:prstGeom>
          <a:solidFill>
            <a:schemeClr val="accent1"/>
          </a:solidFill>
          <a:ln cap="flat" cmpd="sng" w="476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37" name="Google Shape;737;p33"/>
          <p:cNvSpPr/>
          <p:nvPr/>
        </p:nvSpPr>
        <p:spPr>
          <a:xfrm>
            <a:off x="6969176" y="4027969"/>
            <a:ext cx="15840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" sz="1800" u="none" cap="none" strike="noStrike">
                <a:solidFill>
                  <a:srgbClr val="FF9300"/>
                </a:solidFill>
                <a:latin typeface="Trebuchet MS"/>
                <a:ea typeface="Trebuchet MS"/>
                <a:cs typeface="Trebuchet MS"/>
                <a:sym typeface="Trebuchet MS"/>
              </a:rPr>
              <a:t>Existen otras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" sz="1800" u="none" cap="none" strike="noStrike">
                <a:solidFill>
                  <a:srgbClr val="FF9300"/>
                </a:solidFill>
                <a:latin typeface="Trebuchet MS"/>
                <a:ea typeface="Trebuchet MS"/>
                <a:cs typeface="Trebuchet MS"/>
                <a:sym typeface="Trebuchet MS"/>
              </a:rPr>
              <a:t>Métricas !!</a:t>
            </a:r>
            <a:endParaRPr b="0" i="0" sz="1800" u="none" cap="none" strike="noStrike">
              <a:solidFill>
                <a:srgbClr val="FF93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43" name="Google Shape;743;p34"/>
          <p:cNvGraphicFramePr/>
          <p:nvPr/>
        </p:nvGraphicFramePr>
        <p:xfrm>
          <a:off x="-1" y="486537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{EAE230F5-B63E-4042-BE87-AC821CEC3DD1}</a:tableStyleId>
              </a:tblPr>
              <a:tblGrid>
                <a:gridCol w="2854250"/>
                <a:gridCol w="3063250"/>
                <a:gridCol w="3226525"/>
              </a:tblGrid>
              <a:tr h="2781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</a:txBody>
                  <a:tcPr marT="34300" marB="34300" marR="68600" marL="68600">
                    <a:solidFill>
                      <a:srgbClr val="1F386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</a:txBody>
                  <a:tcPr marT="34300" marB="34300" marR="68600" marL="68600">
                    <a:solidFill>
                      <a:srgbClr val="2F549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</a:txBody>
                  <a:tcPr marT="34300" marB="34300" marR="68600" marL="68600"/>
                </a:tc>
              </a:tr>
            </a:tbl>
          </a:graphicData>
        </a:graphic>
      </p:graphicFrame>
      <p:sp>
        <p:nvSpPr>
          <p:cNvPr id="744" name="Google Shape;744;p34"/>
          <p:cNvSpPr txBox="1"/>
          <p:nvPr/>
        </p:nvSpPr>
        <p:spPr>
          <a:xfrm>
            <a:off x="88083" y="4865370"/>
            <a:ext cx="13344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J. C. Briñez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5" name="Google Shape;745;p34"/>
          <p:cNvSpPr txBox="1"/>
          <p:nvPr/>
        </p:nvSpPr>
        <p:spPr>
          <a:xfrm>
            <a:off x="2950874" y="4861953"/>
            <a:ext cx="24774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Electiva: Pattern recognition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6" name="Google Shape;746;p34"/>
          <p:cNvSpPr txBox="1"/>
          <p:nvPr/>
        </p:nvSpPr>
        <p:spPr>
          <a:xfrm>
            <a:off x="5900816" y="4864240"/>
            <a:ext cx="30228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Electronic Engineering Department  -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7" name="Google Shape;747;p34"/>
          <p:cNvSpPr txBox="1"/>
          <p:nvPr/>
        </p:nvSpPr>
        <p:spPr>
          <a:xfrm>
            <a:off x="7069529" y="4869656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b="1" i="0" lang="e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1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8" name="Google Shape;748;p34"/>
          <p:cNvSpPr/>
          <p:nvPr/>
        </p:nvSpPr>
        <p:spPr>
          <a:xfrm>
            <a:off x="378816" y="318748"/>
            <a:ext cx="8544600" cy="5457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25400">
            <a:solidFill>
              <a:srgbClr val="31538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9" name="Google Shape;749;p34"/>
          <p:cNvSpPr txBox="1"/>
          <p:nvPr/>
        </p:nvSpPr>
        <p:spPr>
          <a:xfrm>
            <a:off x="518527" y="372300"/>
            <a:ext cx="53823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2019300" lvl="0" marL="2019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1" lang="es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Métricas de evaluación de desempeño</a:t>
            </a:r>
            <a:endParaRPr b="0" i="0" sz="24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750" name="Google Shape;750;p34"/>
          <p:cNvPicPr preferRelativeResize="0"/>
          <p:nvPr/>
        </p:nvPicPr>
        <p:blipFill rotWithShape="1">
          <a:blip r:embed="rId3">
            <a:alphaModFix/>
          </a:blip>
          <a:srcRect b="13960" l="2074" r="0" t="14511"/>
          <a:stretch/>
        </p:blipFill>
        <p:spPr>
          <a:xfrm>
            <a:off x="312400" y="1490612"/>
            <a:ext cx="4755650" cy="260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1" name="Google Shape;751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41950" y="1136173"/>
            <a:ext cx="3552725" cy="3552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35"/>
          <p:cNvSpPr txBox="1"/>
          <p:nvPr/>
        </p:nvSpPr>
        <p:spPr>
          <a:xfrm>
            <a:off x="2847082" y="3361268"/>
            <a:ext cx="42774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1" lang="es" sz="2400" u="none" cap="none" strike="noStrike">
                <a:solidFill>
                  <a:srgbClr val="FFFF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Juan Carlos Briñez de León</a:t>
            </a:r>
            <a:endParaRPr b="1" i="0" sz="2400" u="none" cap="none" strike="noStrike">
              <a:solidFill>
                <a:srgbClr val="FFFF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57" name="Google Shape;757;p35"/>
          <p:cNvSpPr/>
          <p:nvPr/>
        </p:nvSpPr>
        <p:spPr>
          <a:xfrm>
            <a:off x="3449568" y="3784745"/>
            <a:ext cx="30399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1" lang="es" sz="1400" u="none" cap="none" strike="noStrike">
                <a:solidFill>
                  <a:srgbClr val="FFFF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juan.brinez@pascualbravo.edu.co</a:t>
            </a:r>
            <a:endParaRPr b="1" i="0" sz="1400" u="none" cap="none" strike="noStrike">
              <a:solidFill>
                <a:srgbClr val="FFFF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"/>
          <p:cNvSpPr txBox="1"/>
          <p:nvPr/>
        </p:nvSpPr>
        <p:spPr>
          <a:xfrm>
            <a:off x="228600" y="114300"/>
            <a:ext cx="5474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Durante la explicación seguiremos este ejemplo ...</a:t>
            </a:r>
            <a:endParaRPr b="0" i="0" sz="18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42" name="Google Shape;242;p4"/>
          <p:cNvSpPr txBox="1"/>
          <p:nvPr/>
        </p:nvSpPr>
        <p:spPr>
          <a:xfrm>
            <a:off x="625400" y="4324475"/>
            <a:ext cx="7524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¿Cómo separar de manera automática las mandarinas de las naranjas?</a:t>
            </a:r>
            <a:endParaRPr b="0" i="0" sz="18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243" name="Google Shape;243;p4"/>
          <p:cNvCxnSpPr/>
          <p:nvPr/>
        </p:nvCxnSpPr>
        <p:spPr>
          <a:xfrm>
            <a:off x="0" y="457200"/>
            <a:ext cx="9144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44" name="Google Shape;244;p4"/>
          <p:cNvSpPr txBox="1"/>
          <p:nvPr>
            <p:ph idx="12" type="sldNum"/>
          </p:nvPr>
        </p:nvSpPr>
        <p:spPr>
          <a:xfrm>
            <a:off x="6553200" y="4683919"/>
            <a:ext cx="2133600" cy="3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"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45" name="Google Shape;245;p4"/>
          <p:cNvPicPr preferRelativeResize="0"/>
          <p:nvPr/>
        </p:nvPicPr>
        <p:blipFill rotWithShape="1">
          <a:blip r:embed="rId3">
            <a:alphaModFix/>
          </a:blip>
          <a:srcRect b="3333" l="0" r="3427" t="0"/>
          <a:stretch/>
        </p:blipFill>
        <p:spPr>
          <a:xfrm rot="-5400000">
            <a:off x="4877779" y="1239410"/>
            <a:ext cx="2734233" cy="31164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5400000">
            <a:off x="482506" y="1250081"/>
            <a:ext cx="2725206" cy="3086099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4"/>
          <p:cNvSpPr txBox="1"/>
          <p:nvPr/>
        </p:nvSpPr>
        <p:spPr>
          <a:xfrm>
            <a:off x="286276" y="911354"/>
            <a:ext cx="1390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Mandarinas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p4"/>
          <p:cNvSpPr txBox="1"/>
          <p:nvPr/>
        </p:nvSpPr>
        <p:spPr>
          <a:xfrm>
            <a:off x="4758044" y="911354"/>
            <a:ext cx="1107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Naranjas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4"/>
          <p:cNvSpPr/>
          <p:nvPr/>
        </p:nvSpPr>
        <p:spPr>
          <a:xfrm>
            <a:off x="152400" y="1300010"/>
            <a:ext cx="8839200" cy="186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50" name="Google Shape;250;p4"/>
          <p:cNvSpPr/>
          <p:nvPr/>
        </p:nvSpPr>
        <p:spPr>
          <a:xfrm>
            <a:off x="4416859" y="1429377"/>
            <a:ext cx="341100" cy="273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51" name="Google Shape;251;p4"/>
          <p:cNvSpPr txBox="1"/>
          <p:nvPr/>
        </p:nvSpPr>
        <p:spPr>
          <a:xfrm>
            <a:off x="76200" y="4786313"/>
            <a:ext cx="27816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200" u="none" cap="none" strike="noStrike">
                <a:solidFill>
                  <a:srgbClr val="595959"/>
                </a:solidFill>
                <a:latin typeface="Trebuchet MS"/>
                <a:ea typeface="Trebuchet MS"/>
                <a:cs typeface="Trebuchet MS"/>
                <a:sym typeface="Trebuchet MS"/>
              </a:rPr>
              <a:t>Apuntes del profesor Domingo Mery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5"/>
          <p:cNvSpPr txBox="1"/>
          <p:nvPr/>
        </p:nvSpPr>
        <p:spPr>
          <a:xfrm>
            <a:off x="228600" y="114300"/>
            <a:ext cx="50049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s" sz="3200" u="none" cap="none" strike="noStrike">
                <a:solidFill>
                  <a:srgbClr val="FF9300"/>
                </a:solidFill>
                <a:latin typeface="Trebuchet MS"/>
                <a:ea typeface="Trebuchet MS"/>
                <a:cs typeface="Trebuchet MS"/>
                <a:sym typeface="Trebuchet MS"/>
              </a:rPr>
              <a:t>Formulación Metodológica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Google Shape;258;p5"/>
          <p:cNvSpPr txBox="1"/>
          <p:nvPr>
            <p:ph idx="12" type="sldNum"/>
          </p:nvPr>
        </p:nvSpPr>
        <p:spPr>
          <a:xfrm>
            <a:off x="6553200" y="4683919"/>
            <a:ext cx="2133600" cy="3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"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59" name="Google Shape;259;p5"/>
          <p:cNvSpPr txBox="1"/>
          <p:nvPr/>
        </p:nvSpPr>
        <p:spPr>
          <a:xfrm>
            <a:off x="716846" y="874227"/>
            <a:ext cx="6468300" cy="38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9845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Trebuchet MS"/>
              <a:buAutoNum type="arabicPeriod"/>
            </a:pPr>
            <a:r>
              <a:rPr b="0" i="0" lang="es" sz="21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Obtención de la Información Original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100"/>
              <a:buFont typeface="Trebuchet MS"/>
              <a:buAutoNum type="arabicPeriod"/>
            </a:pPr>
            <a:r>
              <a:rPr b="0" i="0" lang="es" sz="2100" u="none" cap="none" strike="noStrike">
                <a:solidFill>
                  <a:srgbClr val="D8D8D8"/>
                </a:solidFill>
                <a:latin typeface="Trebuchet MS"/>
                <a:ea typeface="Trebuchet MS"/>
                <a:cs typeface="Trebuchet MS"/>
                <a:sym typeface="Trebuchet MS"/>
              </a:rPr>
              <a:t>Pre-procesamiento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100"/>
              <a:buFont typeface="Trebuchet MS"/>
              <a:buAutoNum type="arabicPeriod"/>
            </a:pPr>
            <a:r>
              <a:rPr b="0" i="0" lang="es" sz="2100" u="none" cap="none" strike="noStrike">
                <a:solidFill>
                  <a:srgbClr val="D8D8D8"/>
                </a:solidFill>
                <a:latin typeface="Trebuchet MS"/>
                <a:ea typeface="Trebuchet MS"/>
                <a:cs typeface="Trebuchet MS"/>
                <a:sym typeface="Trebuchet MS"/>
              </a:rPr>
              <a:t>Extracción de Características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100"/>
              <a:buFont typeface="Trebuchet MS"/>
              <a:buAutoNum type="arabicPeriod"/>
            </a:pPr>
            <a:r>
              <a:rPr b="0" i="0" lang="es" sz="2100" u="none" cap="none" strike="noStrike">
                <a:solidFill>
                  <a:srgbClr val="D8D8D8"/>
                </a:solidFill>
                <a:latin typeface="Trebuchet MS"/>
                <a:ea typeface="Trebuchet MS"/>
                <a:cs typeface="Trebuchet MS"/>
                <a:sym typeface="Trebuchet MS"/>
              </a:rPr>
              <a:t>Normalización de Características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100"/>
              <a:buFont typeface="Trebuchet MS"/>
              <a:buAutoNum type="arabicPeriod"/>
            </a:pPr>
            <a:r>
              <a:rPr b="0" i="0" lang="es" sz="2100" u="none" cap="none" strike="noStrike">
                <a:solidFill>
                  <a:srgbClr val="D8D8D8"/>
                </a:solidFill>
                <a:latin typeface="Trebuchet MS"/>
                <a:ea typeface="Trebuchet MS"/>
                <a:cs typeface="Trebuchet MS"/>
                <a:sym typeface="Trebuchet MS"/>
              </a:rPr>
              <a:t>Análisis de Características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100"/>
              <a:buFont typeface="Trebuchet MS"/>
              <a:buAutoNum type="arabicPeriod"/>
            </a:pPr>
            <a:r>
              <a:rPr b="0" i="0" lang="es" sz="2100" u="none" cap="none" strike="noStrike">
                <a:solidFill>
                  <a:srgbClr val="D8D8D8"/>
                </a:solidFill>
                <a:latin typeface="Trebuchet MS"/>
                <a:ea typeface="Trebuchet MS"/>
                <a:cs typeface="Trebuchet MS"/>
                <a:sym typeface="Trebuchet MS"/>
              </a:rPr>
              <a:t>Selección de Características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100"/>
              <a:buFont typeface="Trebuchet MS"/>
              <a:buAutoNum type="arabicPeriod"/>
            </a:pPr>
            <a:r>
              <a:rPr b="0" i="0" lang="es" sz="2100" u="none" cap="none" strike="noStrike">
                <a:solidFill>
                  <a:srgbClr val="D8D8D8"/>
                </a:solidFill>
                <a:latin typeface="Trebuchet MS"/>
                <a:ea typeface="Trebuchet MS"/>
                <a:cs typeface="Trebuchet MS"/>
                <a:sym typeface="Trebuchet MS"/>
              </a:rPr>
              <a:t>Diseño del Clasificador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100"/>
              <a:buFont typeface="Trebuchet MS"/>
              <a:buAutoNum type="arabicPeriod"/>
            </a:pPr>
            <a:r>
              <a:rPr b="0" i="0" lang="es" sz="2100" u="none" cap="none" strike="noStrike">
                <a:solidFill>
                  <a:srgbClr val="D8D8D8"/>
                </a:solidFill>
                <a:latin typeface="Trebuchet MS"/>
                <a:ea typeface="Trebuchet MS"/>
                <a:cs typeface="Trebuchet MS"/>
                <a:sym typeface="Trebuchet MS"/>
              </a:rPr>
              <a:t>Evaluación del Desempeño</a:t>
            </a:r>
            <a:endParaRPr b="0" i="0" sz="2100" u="none" cap="none" strike="noStrike">
              <a:solidFill>
                <a:srgbClr val="D8D8D8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6"/>
          <p:cNvSpPr txBox="1"/>
          <p:nvPr/>
        </p:nvSpPr>
        <p:spPr>
          <a:xfrm>
            <a:off x="228600" y="114300"/>
            <a:ext cx="74766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s" sz="3200" u="none" cap="none" strike="noStrike">
                <a:solidFill>
                  <a:srgbClr val="FF9300"/>
                </a:solidFill>
                <a:latin typeface="Trebuchet MS"/>
                <a:ea typeface="Trebuchet MS"/>
                <a:cs typeface="Trebuchet MS"/>
                <a:sym typeface="Trebuchet MS"/>
              </a:rPr>
              <a:t>1. Obtención de la Información Original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p6"/>
          <p:cNvSpPr txBox="1"/>
          <p:nvPr>
            <p:ph idx="12" type="sldNum"/>
          </p:nvPr>
        </p:nvSpPr>
        <p:spPr>
          <a:xfrm>
            <a:off x="6553200" y="4683919"/>
            <a:ext cx="2133600" cy="3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"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67" name="Google Shape;267;p6"/>
          <p:cNvSpPr txBox="1"/>
          <p:nvPr/>
        </p:nvSpPr>
        <p:spPr>
          <a:xfrm>
            <a:off x="76200" y="4862513"/>
            <a:ext cx="27816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200" u="none" cap="none" strike="noStrike">
                <a:solidFill>
                  <a:srgbClr val="595959"/>
                </a:solidFill>
                <a:latin typeface="Trebuchet MS"/>
                <a:ea typeface="Trebuchet MS"/>
                <a:cs typeface="Trebuchet MS"/>
                <a:sym typeface="Trebuchet MS"/>
              </a:rPr>
              <a:t>PAT01_FormulacionMetodologica.pptx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8" name="Google Shape;268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56391" y="1429766"/>
            <a:ext cx="1362075" cy="1343025"/>
          </a:xfrm>
          <a:prstGeom prst="rect">
            <a:avLst/>
          </a:prstGeom>
          <a:noFill/>
          <a:ln cap="flat" cmpd="sng" w="9525">
            <a:solidFill>
              <a:srgbClr val="00B0F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69" name="Google Shape;269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7400" y="1885950"/>
            <a:ext cx="1352550" cy="1323975"/>
          </a:xfrm>
          <a:prstGeom prst="rect">
            <a:avLst/>
          </a:prstGeom>
          <a:noFill/>
          <a:ln cap="flat" cmpd="sng" w="9525">
            <a:solidFill>
              <a:srgbClr val="00B0F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70" name="Google Shape;270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2600" y="2114550"/>
            <a:ext cx="1352550" cy="1323975"/>
          </a:xfrm>
          <a:prstGeom prst="rect">
            <a:avLst/>
          </a:prstGeom>
          <a:noFill/>
          <a:ln cap="flat" cmpd="sng" w="9525">
            <a:solidFill>
              <a:srgbClr val="00B0F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71" name="Google Shape;271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0860" y="2326306"/>
            <a:ext cx="1352550" cy="1323975"/>
          </a:xfrm>
          <a:prstGeom prst="rect">
            <a:avLst/>
          </a:prstGeom>
          <a:noFill/>
          <a:ln cap="flat" cmpd="sng" w="9525">
            <a:solidFill>
              <a:srgbClr val="00B0F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72" name="Google Shape;272;p6"/>
          <p:cNvSpPr txBox="1"/>
          <p:nvPr/>
        </p:nvSpPr>
        <p:spPr>
          <a:xfrm>
            <a:off x="1828800" y="3452786"/>
            <a:ext cx="284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p6"/>
          <p:cNvSpPr txBox="1"/>
          <p:nvPr/>
        </p:nvSpPr>
        <p:spPr>
          <a:xfrm>
            <a:off x="2035914" y="3241783"/>
            <a:ext cx="284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6"/>
          <p:cNvSpPr txBox="1"/>
          <p:nvPr/>
        </p:nvSpPr>
        <p:spPr>
          <a:xfrm>
            <a:off x="2272860" y="3025412"/>
            <a:ext cx="284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6"/>
          <p:cNvSpPr txBox="1"/>
          <p:nvPr/>
        </p:nvSpPr>
        <p:spPr>
          <a:xfrm>
            <a:off x="2962090" y="2572840"/>
            <a:ext cx="314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76" name="Google Shape;276;p6"/>
          <p:cNvCxnSpPr>
            <a:endCxn id="275" idx="2"/>
          </p:cNvCxnSpPr>
          <p:nvPr/>
        </p:nvCxnSpPr>
        <p:spPr>
          <a:xfrm flipH="1" rot="10800000">
            <a:off x="2690590" y="2880640"/>
            <a:ext cx="428700" cy="309900"/>
          </a:xfrm>
          <a:prstGeom prst="straightConnector1">
            <a:avLst/>
          </a:prstGeom>
          <a:solidFill>
            <a:schemeClr val="accent1"/>
          </a:solidFill>
          <a:ln cap="flat" cmpd="sng" w="22225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pic>
        <p:nvPicPr>
          <p:cNvPr id="277" name="Google Shape;277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441441" y="2058621"/>
            <a:ext cx="381000" cy="295274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6"/>
          <p:cNvSpPr/>
          <p:nvPr/>
        </p:nvSpPr>
        <p:spPr>
          <a:xfrm>
            <a:off x="5237655" y="2038914"/>
            <a:ext cx="646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para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9" name="Google Shape;279;p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172200" y="2038914"/>
            <a:ext cx="1562099" cy="247650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6"/>
          <p:cNvSpPr/>
          <p:nvPr/>
        </p:nvSpPr>
        <p:spPr>
          <a:xfrm>
            <a:off x="4422582" y="2884552"/>
            <a:ext cx="30204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Matriz (imagen) del objeto 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1" name="Google Shape;281;p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450032" y="2864469"/>
            <a:ext cx="104775" cy="2476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2" name="Google Shape;282;p6"/>
          <p:cNvCxnSpPr>
            <a:stCxn id="277" idx="2"/>
          </p:cNvCxnSpPr>
          <p:nvPr/>
        </p:nvCxnSpPr>
        <p:spPr>
          <a:xfrm>
            <a:off x="4631941" y="2353895"/>
            <a:ext cx="0" cy="484500"/>
          </a:xfrm>
          <a:prstGeom prst="straightConnector1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83" name="Google Shape;283;p6"/>
          <p:cNvSpPr/>
          <p:nvPr/>
        </p:nvSpPr>
        <p:spPr>
          <a:xfrm>
            <a:off x="2656012" y="3187171"/>
            <a:ext cx="11721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N objetos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p6"/>
          <p:cNvSpPr/>
          <p:nvPr/>
        </p:nvSpPr>
        <p:spPr>
          <a:xfrm>
            <a:off x="116301" y="4052466"/>
            <a:ext cx="35028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Ejemplo: Mandarinas y Naranjas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5" name="Google Shape;285;p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04800" y="2363750"/>
            <a:ext cx="190501" cy="13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82600" y="2127336"/>
            <a:ext cx="190501" cy="13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787400" y="1907071"/>
            <a:ext cx="190501" cy="13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6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447800" y="1428750"/>
            <a:ext cx="238125" cy="133350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6"/>
          <p:cNvSpPr/>
          <p:nvPr/>
        </p:nvSpPr>
        <p:spPr>
          <a:xfrm>
            <a:off x="560164" y="661614"/>
            <a:ext cx="5364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Los datos (imágenes, señales, etc.) se capturan…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7"/>
          <p:cNvSpPr txBox="1"/>
          <p:nvPr/>
        </p:nvSpPr>
        <p:spPr>
          <a:xfrm>
            <a:off x="228600" y="114300"/>
            <a:ext cx="50049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s" sz="3200" u="none" cap="none" strike="noStrike">
                <a:solidFill>
                  <a:srgbClr val="FF9300"/>
                </a:solidFill>
                <a:latin typeface="Trebuchet MS"/>
                <a:ea typeface="Trebuchet MS"/>
                <a:cs typeface="Trebuchet MS"/>
                <a:sym typeface="Trebuchet MS"/>
              </a:rPr>
              <a:t>Formulación Metodológica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7"/>
          <p:cNvSpPr txBox="1"/>
          <p:nvPr>
            <p:ph idx="12" type="sldNum"/>
          </p:nvPr>
        </p:nvSpPr>
        <p:spPr>
          <a:xfrm>
            <a:off x="6553200" y="4683919"/>
            <a:ext cx="2133600" cy="3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"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97" name="Google Shape;297;p7"/>
          <p:cNvSpPr txBox="1"/>
          <p:nvPr/>
        </p:nvSpPr>
        <p:spPr>
          <a:xfrm>
            <a:off x="716846" y="874227"/>
            <a:ext cx="6468300" cy="38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9845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100"/>
              <a:buFont typeface="Trebuchet MS"/>
              <a:buAutoNum type="arabicPeriod"/>
            </a:pPr>
            <a:r>
              <a:rPr b="0" i="0" lang="es" sz="2100" u="none" cap="none" strike="noStrike">
                <a:solidFill>
                  <a:srgbClr val="D8D8D8"/>
                </a:solidFill>
                <a:latin typeface="Trebuchet MS"/>
                <a:ea typeface="Trebuchet MS"/>
                <a:cs typeface="Trebuchet MS"/>
                <a:sym typeface="Trebuchet MS"/>
              </a:rPr>
              <a:t>Obtención de la Información Original</a:t>
            </a:r>
            <a:endParaRPr b="0" i="0" sz="700" u="none" cap="none" strike="noStrike">
              <a:solidFill>
                <a:srgbClr val="D8D8D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Trebuchet MS"/>
              <a:buAutoNum type="arabicPeriod"/>
            </a:pPr>
            <a:r>
              <a:rPr b="0" i="0" lang="es" sz="21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Pre-procesamiento</a:t>
            </a:r>
            <a:endParaRPr b="0" i="0" sz="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100"/>
              <a:buFont typeface="Trebuchet MS"/>
              <a:buAutoNum type="arabicPeriod"/>
            </a:pPr>
            <a:r>
              <a:rPr b="0" i="0" lang="es" sz="2100" u="none" cap="none" strike="noStrike">
                <a:solidFill>
                  <a:srgbClr val="D8D8D8"/>
                </a:solidFill>
                <a:latin typeface="Trebuchet MS"/>
                <a:ea typeface="Trebuchet MS"/>
                <a:cs typeface="Trebuchet MS"/>
                <a:sym typeface="Trebuchet MS"/>
              </a:rPr>
              <a:t>Extracción de Características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100"/>
              <a:buFont typeface="Trebuchet MS"/>
              <a:buAutoNum type="arabicPeriod"/>
            </a:pPr>
            <a:r>
              <a:rPr b="0" i="0" lang="es" sz="2100" u="none" cap="none" strike="noStrike">
                <a:solidFill>
                  <a:srgbClr val="D8D8D8"/>
                </a:solidFill>
                <a:latin typeface="Trebuchet MS"/>
                <a:ea typeface="Trebuchet MS"/>
                <a:cs typeface="Trebuchet MS"/>
                <a:sym typeface="Trebuchet MS"/>
              </a:rPr>
              <a:t>Normalización de Características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100"/>
              <a:buFont typeface="Trebuchet MS"/>
              <a:buAutoNum type="arabicPeriod"/>
            </a:pPr>
            <a:r>
              <a:rPr b="0" i="0" lang="es" sz="2100" u="none" cap="none" strike="noStrike">
                <a:solidFill>
                  <a:srgbClr val="D8D8D8"/>
                </a:solidFill>
                <a:latin typeface="Trebuchet MS"/>
                <a:ea typeface="Trebuchet MS"/>
                <a:cs typeface="Trebuchet MS"/>
                <a:sym typeface="Trebuchet MS"/>
              </a:rPr>
              <a:t>Análisis de Características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100"/>
              <a:buFont typeface="Trebuchet MS"/>
              <a:buAutoNum type="arabicPeriod"/>
            </a:pPr>
            <a:r>
              <a:rPr b="0" i="0" lang="es" sz="2100" u="none" cap="none" strike="noStrike">
                <a:solidFill>
                  <a:srgbClr val="D8D8D8"/>
                </a:solidFill>
                <a:latin typeface="Trebuchet MS"/>
                <a:ea typeface="Trebuchet MS"/>
                <a:cs typeface="Trebuchet MS"/>
                <a:sym typeface="Trebuchet MS"/>
              </a:rPr>
              <a:t>Selección de Características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100"/>
              <a:buFont typeface="Trebuchet MS"/>
              <a:buAutoNum type="arabicPeriod"/>
            </a:pPr>
            <a:r>
              <a:rPr b="0" i="0" lang="es" sz="2100" u="none" cap="none" strike="noStrike">
                <a:solidFill>
                  <a:srgbClr val="D8D8D8"/>
                </a:solidFill>
                <a:latin typeface="Trebuchet MS"/>
                <a:ea typeface="Trebuchet MS"/>
                <a:cs typeface="Trebuchet MS"/>
                <a:sym typeface="Trebuchet MS"/>
              </a:rPr>
              <a:t>Diseño del Clasificador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100"/>
              <a:buFont typeface="Trebuchet MS"/>
              <a:buAutoNum type="arabicPeriod"/>
            </a:pPr>
            <a:r>
              <a:rPr b="0" i="0" lang="es" sz="2100" u="none" cap="none" strike="noStrike">
                <a:solidFill>
                  <a:srgbClr val="D8D8D8"/>
                </a:solidFill>
                <a:latin typeface="Trebuchet MS"/>
                <a:ea typeface="Trebuchet MS"/>
                <a:cs typeface="Trebuchet MS"/>
                <a:sym typeface="Trebuchet MS"/>
              </a:rPr>
              <a:t>Evaluación del Desempeño</a:t>
            </a:r>
            <a:endParaRPr b="0" i="0" sz="2100" u="none" cap="none" strike="noStrike">
              <a:solidFill>
                <a:srgbClr val="D8D8D8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8"/>
          <p:cNvSpPr txBox="1"/>
          <p:nvPr/>
        </p:nvSpPr>
        <p:spPr>
          <a:xfrm>
            <a:off x="228600" y="114300"/>
            <a:ext cx="41298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s" sz="3200" u="none" cap="none" strike="noStrike">
                <a:solidFill>
                  <a:srgbClr val="FF9300"/>
                </a:solidFill>
                <a:latin typeface="Trebuchet MS"/>
                <a:ea typeface="Trebuchet MS"/>
                <a:cs typeface="Trebuchet MS"/>
                <a:sym typeface="Trebuchet MS"/>
              </a:rPr>
              <a:t>2. Pre-procesamiento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p8"/>
          <p:cNvSpPr txBox="1"/>
          <p:nvPr>
            <p:ph idx="12" type="sldNum"/>
          </p:nvPr>
        </p:nvSpPr>
        <p:spPr>
          <a:xfrm>
            <a:off x="6553200" y="4683919"/>
            <a:ext cx="2133600" cy="3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"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05" name="Google Shape;305;p8"/>
          <p:cNvSpPr txBox="1"/>
          <p:nvPr/>
        </p:nvSpPr>
        <p:spPr>
          <a:xfrm>
            <a:off x="76200" y="4862513"/>
            <a:ext cx="27816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200" u="none" cap="none" strike="noStrike">
                <a:solidFill>
                  <a:srgbClr val="595959"/>
                </a:solidFill>
                <a:latin typeface="Trebuchet MS"/>
                <a:ea typeface="Trebuchet MS"/>
                <a:cs typeface="Trebuchet MS"/>
                <a:sym typeface="Trebuchet MS"/>
              </a:rPr>
              <a:t>PAT01_FormulacionMetodologica.pptx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6" name="Google Shape;306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99773" y="3921353"/>
            <a:ext cx="1714503" cy="35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95869" y="1528763"/>
            <a:ext cx="381000" cy="295274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8"/>
          <p:cNvSpPr/>
          <p:nvPr/>
        </p:nvSpPr>
        <p:spPr>
          <a:xfrm>
            <a:off x="3276600" y="2496863"/>
            <a:ext cx="1219200" cy="4002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9" name="Google Shape;309;p8"/>
          <p:cNvCxnSpPr>
            <a:endCxn id="308" idx="1"/>
          </p:cNvCxnSpPr>
          <p:nvPr/>
        </p:nvCxnSpPr>
        <p:spPr>
          <a:xfrm>
            <a:off x="2651700" y="2695763"/>
            <a:ext cx="624900" cy="1200"/>
          </a:xfrm>
          <a:prstGeom prst="straightConnector1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10" name="Google Shape;310;p8"/>
          <p:cNvCxnSpPr>
            <a:stCxn id="308" idx="3"/>
          </p:cNvCxnSpPr>
          <p:nvPr/>
        </p:nvCxnSpPr>
        <p:spPr>
          <a:xfrm>
            <a:off x="4495800" y="2696963"/>
            <a:ext cx="813600" cy="0"/>
          </a:xfrm>
          <a:prstGeom prst="straightConnector1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311" name="Google Shape;311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309315" y="2021560"/>
            <a:ext cx="1370406" cy="137773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915573" y="1643720"/>
            <a:ext cx="381000" cy="295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799709" y="2536485"/>
            <a:ext cx="150883" cy="269998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8"/>
          <p:cNvSpPr/>
          <p:nvPr/>
        </p:nvSpPr>
        <p:spPr>
          <a:xfrm>
            <a:off x="636629" y="898097"/>
            <a:ext cx="4916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Los datos se limpian, filtran, segmentan, etc.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8"/>
          <p:cNvSpPr/>
          <p:nvPr/>
        </p:nvSpPr>
        <p:spPr>
          <a:xfrm>
            <a:off x="3808250" y="3930776"/>
            <a:ext cx="646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para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6" name="Google Shape;316;p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742795" y="3930776"/>
            <a:ext cx="1562099" cy="24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909854" y="2044621"/>
            <a:ext cx="1304066" cy="1285827"/>
          </a:xfrm>
          <a:prstGeom prst="rect">
            <a:avLst/>
          </a:prstGeom>
          <a:noFill/>
          <a:ln cap="flat" cmpd="sng" w="9525">
            <a:solidFill>
              <a:srgbClr val="00B0F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9"/>
          <p:cNvSpPr txBox="1"/>
          <p:nvPr/>
        </p:nvSpPr>
        <p:spPr>
          <a:xfrm>
            <a:off x="228600" y="114300"/>
            <a:ext cx="50049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s" sz="3200" u="none" cap="none" strike="noStrike">
                <a:solidFill>
                  <a:srgbClr val="FF9300"/>
                </a:solidFill>
                <a:latin typeface="Trebuchet MS"/>
                <a:ea typeface="Trebuchet MS"/>
                <a:cs typeface="Trebuchet MS"/>
                <a:sym typeface="Trebuchet MS"/>
              </a:rPr>
              <a:t>Formulación Metodológica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" name="Google Shape;324;p9"/>
          <p:cNvSpPr txBox="1"/>
          <p:nvPr>
            <p:ph idx="12" type="sldNum"/>
          </p:nvPr>
        </p:nvSpPr>
        <p:spPr>
          <a:xfrm>
            <a:off x="6553200" y="4683919"/>
            <a:ext cx="2133600" cy="3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"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25" name="Google Shape;325;p9"/>
          <p:cNvSpPr txBox="1"/>
          <p:nvPr/>
        </p:nvSpPr>
        <p:spPr>
          <a:xfrm>
            <a:off x="716846" y="874227"/>
            <a:ext cx="6468300" cy="38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9845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100"/>
              <a:buFont typeface="Trebuchet MS"/>
              <a:buAutoNum type="arabicPeriod"/>
            </a:pPr>
            <a:r>
              <a:rPr b="0" i="0" lang="es" sz="2100" u="none" cap="none" strike="noStrike">
                <a:solidFill>
                  <a:srgbClr val="D8D8D8"/>
                </a:solidFill>
                <a:latin typeface="Trebuchet MS"/>
                <a:ea typeface="Trebuchet MS"/>
                <a:cs typeface="Trebuchet MS"/>
                <a:sym typeface="Trebuchet MS"/>
              </a:rPr>
              <a:t>Obtención de la Información Original</a:t>
            </a:r>
            <a:endParaRPr b="0" i="0" sz="700" u="none" cap="none" strike="noStrike">
              <a:solidFill>
                <a:srgbClr val="D8D8D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100"/>
              <a:buFont typeface="Trebuchet MS"/>
              <a:buAutoNum type="arabicPeriod"/>
            </a:pPr>
            <a:r>
              <a:rPr b="0" i="0" lang="es" sz="2100" u="none" cap="none" strike="noStrike">
                <a:solidFill>
                  <a:srgbClr val="D8D8D8"/>
                </a:solidFill>
                <a:latin typeface="Trebuchet MS"/>
                <a:ea typeface="Trebuchet MS"/>
                <a:cs typeface="Trebuchet MS"/>
                <a:sym typeface="Trebuchet MS"/>
              </a:rPr>
              <a:t>Pre-procesamiento</a:t>
            </a:r>
            <a:endParaRPr b="0" i="0" sz="700" u="none" cap="none" strike="noStrike">
              <a:solidFill>
                <a:srgbClr val="D8D8D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Trebuchet MS"/>
              <a:buAutoNum type="arabicPeriod"/>
            </a:pPr>
            <a:r>
              <a:rPr b="0" i="0" lang="es" sz="21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Extracción de Características</a:t>
            </a:r>
            <a:endParaRPr b="0" i="0" sz="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100"/>
              <a:buFont typeface="Trebuchet MS"/>
              <a:buAutoNum type="arabicPeriod"/>
            </a:pPr>
            <a:r>
              <a:rPr b="0" i="0" lang="es" sz="2100" u="none" cap="none" strike="noStrike">
                <a:solidFill>
                  <a:srgbClr val="D8D8D8"/>
                </a:solidFill>
                <a:latin typeface="Trebuchet MS"/>
                <a:ea typeface="Trebuchet MS"/>
                <a:cs typeface="Trebuchet MS"/>
                <a:sym typeface="Trebuchet MS"/>
              </a:rPr>
              <a:t>Normalización de Características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100"/>
              <a:buFont typeface="Trebuchet MS"/>
              <a:buAutoNum type="arabicPeriod"/>
            </a:pPr>
            <a:r>
              <a:rPr b="0" i="0" lang="es" sz="2100" u="none" cap="none" strike="noStrike">
                <a:solidFill>
                  <a:srgbClr val="D8D8D8"/>
                </a:solidFill>
                <a:latin typeface="Trebuchet MS"/>
                <a:ea typeface="Trebuchet MS"/>
                <a:cs typeface="Trebuchet MS"/>
                <a:sym typeface="Trebuchet MS"/>
              </a:rPr>
              <a:t>Análisis de Características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100"/>
              <a:buFont typeface="Trebuchet MS"/>
              <a:buAutoNum type="arabicPeriod"/>
            </a:pPr>
            <a:r>
              <a:rPr b="0" i="0" lang="es" sz="2100" u="none" cap="none" strike="noStrike">
                <a:solidFill>
                  <a:srgbClr val="D8D8D8"/>
                </a:solidFill>
                <a:latin typeface="Trebuchet MS"/>
                <a:ea typeface="Trebuchet MS"/>
                <a:cs typeface="Trebuchet MS"/>
                <a:sym typeface="Trebuchet MS"/>
              </a:rPr>
              <a:t>Selección de Características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100"/>
              <a:buFont typeface="Trebuchet MS"/>
              <a:buAutoNum type="arabicPeriod"/>
            </a:pPr>
            <a:r>
              <a:rPr b="0" i="0" lang="es" sz="2100" u="none" cap="none" strike="noStrike">
                <a:solidFill>
                  <a:srgbClr val="D8D8D8"/>
                </a:solidFill>
                <a:latin typeface="Trebuchet MS"/>
                <a:ea typeface="Trebuchet MS"/>
                <a:cs typeface="Trebuchet MS"/>
                <a:sym typeface="Trebuchet MS"/>
              </a:rPr>
              <a:t>Diseño del Clasificador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100"/>
              <a:buFont typeface="Trebuchet MS"/>
              <a:buAutoNum type="arabicPeriod"/>
            </a:pPr>
            <a:r>
              <a:rPr b="0" i="0" lang="es" sz="2100" u="none" cap="none" strike="noStrike">
                <a:solidFill>
                  <a:srgbClr val="D8D8D8"/>
                </a:solidFill>
                <a:latin typeface="Trebuchet MS"/>
                <a:ea typeface="Trebuchet MS"/>
                <a:cs typeface="Trebuchet MS"/>
                <a:sym typeface="Trebuchet MS"/>
              </a:rPr>
              <a:t>Evaluación del Desempeño</a:t>
            </a:r>
            <a:endParaRPr b="0" i="0" sz="2100" u="none" cap="none" strike="noStrike">
              <a:solidFill>
                <a:srgbClr val="D8D8D8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1_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Diseño predeterminado">
  <a:themeElements>
    <a:clrScheme name="Diseño predeterminad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